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7" r:id="rId10"/>
    <p:sldId id="262" r:id="rId11"/>
    <p:sldId id="268" r:id="rId12"/>
    <p:sldId id="263" r:id="rId13"/>
    <p:sldId id="274" r:id="rId14"/>
    <p:sldId id="264" r:id="rId15"/>
    <p:sldId id="269" r:id="rId16"/>
    <p:sldId id="272" r:id="rId17"/>
    <p:sldId id="265" r:id="rId18"/>
    <p:sldId id="270" r:id="rId19"/>
    <p:sldId id="266" r:id="rId20"/>
    <p:sldId id="271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06DE61-A0F9-4929-8C79-A51C99FCB77D}" v="9" dt="2022-03-21T07:09:43.368"/>
    <p1510:client id="{BB3B5B50-EFBF-4755-AC6C-0BD9714468D3}" v="1" dt="2022-03-21T07:10:46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512" autoAdjust="0"/>
  </p:normalViewPr>
  <p:slideViewPr>
    <p:cSldViewPr snapToGrid="0">
      <p:cViewPr varScale="1">
        <p:scale>
          <a:sx n="94" d="100"/>
          <a:sy n="94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l Maistriaux" userId="S::pol.maistriaux@uclouvain.be::8fcc1de6-1ee2-4b91-bea6-80b9ee7c0810" providerId="AD" clId="Web-{9506DE61-A0F9-4929-8C79-A51C99FCB77D}"/>
    <pc:docChg chg="addSld delSld modSld">
      <pc:chgData name="Pol Maistriaux" userId="S::pol.maistriaux@uclouvain.be::8fcc1de6-1ee2-4b91-bea6-80b9ee7c0810" providerId="AD" clId="Web-{9506DE61-A0F9-4929-8C79-A51C99FCB77D}" dt="2022-03-21T07:09:43.368" v="7"/>
      <pc:docMkLst>
        <pc:docMk/>
      </pc:docMkLst>
      <pc:sldChg chg="addSp delSp modSp new del">
        <pc:chgData name="Pol Maistriaux" userId="S::pol.maistriaux@uclouvain.be::8fcc1de6-1ee2-4b91-bea6-80b9ee7c0810" providerId="AD" clId="Web-{9506DE61-A0F9-4929-8C79-A51C99FCB77D}" dt="2022-03-21T07:09:43.368" v="7"/>
        <pc:sldMkLst>
          <pc:docMk/>
          <pc:sldMk cId="4130262149" sldId="274"/>
        </pc:sldMkLst>
        <pc:spChg chg="del">
          <ac:chgData name="Pol Maistriaux" userId="S::pol.maistriaux@uclouvain.be::8fcc1de6-1ee2-4b91-bea6-80b9ee7c0810" providerId="AD" clId="Web-{9506DE61-A0F9-4929-8C79-A51C99FCB77D}" dt="2022-03-21T07:09:04.211" v="2"/>
          <ac:spMkLst>
            <pc:docMk/>
            <pc:sldMk cId="4130262149" sldId="274"/>
            <ac:spMk id="2" creationId="{455F0F1F-28FD-4A64-94F4-80D68D6CB32C}"/>
          </ac:spMkLst>
        </pc:spChg>
        <pc:spChg chg="del">
          <ac:chgData name="Pol Maistriaux" userId="S::pol.maistriaux@uclouvain.be::8fcc1de6-1ee2-4b91-bea6-80b9ee7c0810" providerId="AD" clId="Web-{9506DE61-A0F9-4929-8C79-A51C99FCB77D}" dt="2022-03-21T07:09:04.211" v="1"/>
          <ac:spMkLst>
            <pc:docMk/>
            <pc:sldMk cId="4130262149" sldId="274"/>
            <ac:spMk id="3" creationId="{C562D06E-AE55-4102-9D15-137EF550624A}"/>
          </ac:spMkLst>
        </pc:spChg>
        <pc:picChg chg="add del mod">
          <ac:chgData name="Pol Maistriaux" userId="S::pol.maistriaux@uclouvain.be::8fcc1de6-1ee2-4b91-bea6-80b9ee7c0810" providerId="AD" clId="Web-{9506DE61-A0F9-4929-8C79-A51C99FCB77D}" dt="2022-03-21T07:09:10.383" v="4"/>
          <ac:picMkLst>
            <pc:docMk/>
            <pc:sldMk cId="4130262149" sldId="274"/>
            <ac:picMk id="5" creationId="{B51D283B-798A-41C3-ADBB-968B3149B088}"/>
          </ac:picMkLst>
        </pc:picChg>
        <pc:picChg chg="add del mod">
          <ac:chgData name="Pol Maistriaux" userId="S::pol.maistriaux@uclouvain.be::8fcc1de6-1ee2-4b91-bea6-80b9ee7c0810" providerId="AD" clId="Web-{9506DE61-A0F9-4929-8C79-A51C99FCB77D}" dt="2022-03-21T07:09:21.477" v="6"/>
          <ac:picMkLst>
            <pc:docMk/>
            <pc:sldMk cId="4130262149" sldId="274"/>
            <ac:picMk id="6" creationId="{1BD00FC8-294D-4365-BE6A-B150A5902EFB}"/>
          </ac:picMkLst>
        </pc:picChg>
      </pc:sldChg>
    </pc:docChg>
  </pc:docChgLst>
  <pc:docChgLst>
    <pc:chgData name="Rémi Dekimpe" userId="S::remi.dekimpe@uclouvain.be::bac9feef-02bd-4367-afec-02b2aabf86df" providerId="AD" clId="Web-{AB2155B9-2AC8-4CE5-9EEA-DE8CA3EF515C}"/>
    <pc:docChg chg="modSld">
      <pc:chgData name="Rémi Dekimpe" userId="S::remi.dekimpe@uclouvain.be::bac9feef-02bd-4367-afec-02b2aabf86df" providerId="AD" clId="Web-{AB2155B9-2AC8-4CE5-9EEA-DE8CA3EF515C}" dt="2022-03-18T08:38:46.504" v="2"/>
      <pc:docMkLst>
        <pc:docMk/>
      </pc:docMkLst>
      <pc:sldChg chg="delAnim modAnim">
        <pc:chgData name="Rémi Dekimpe" userId="S::remi.dekimpe@uclouvain.be::bac9feef-02bd-4367-afec-02b2aabf86df" providerId="AD" clId="Web-{AB2155B9-2AC8-4CE5-9EEA-DE8CA3EF515C}" dt="2022-03-18T08:38:46.504" v="2"/>
        <pc:sldMkLst>
          <pc:docMk/>
          <pc:sldMk cId="2429661800" sldId="262"/>
        </pc:sldMkLst>
      </pc:sldChg>
    </pc:docChg>
  </pc:docChgLst>
  <pc:docChgLst>
    <pc:chgData name="Pol Maistriaux" userId="S::pol.maistriaux@uclouvain.be::8fcc1de6-1ee2-4b91-bea6-80b9ee7c0810" providerId="AD" clId="Web-{BB3B5B50-EFBF-4755-AC6C-0BD9714468D3}"/>
    <pc:docChg chg="modSld">
      <pc:chgData name="Pol Maistriaux" userId="S::pol.maistriaux@uclouvain.be::8fcc1de6-1ee2-4b91-bea6-80b9ee7c0810" providerId="AD" clId="Web-{BB3B5B50-EFBF-4755-AC6C-0BD9714468D3}" dt="2022-03-21T07:10:46.588" v="0" actId="1076"/>
      <pc:docMkLst>
        <pc:docMk/>
      </pc:docMkLst>
      <pc:sldChg chg="modSp">
        <pc:chgData name="Pol Maistriaux" userId="S::pol.maistriaux@uclouvain.be::8fcc1de6-1ee2-4b91-bea6-80b9ee7c0810" providerId="AD" clId="Web-{BB3B5B50-EFBF-4755-AC6C-0BD9714468D3}" dt="2022-03-21T07:10:46.588" v="0" actId="1076"/>
        <pc:sldMkLst>
          <pc:docMk/>
          <pc:sldMk cId="769505963" sldId="274"/>
        </pc:sldMkLst>
        <pc:spChg chg="mod">
          <ac:chgData name="Pol Maistriaux" userId="S::pol.maistriaux@uclouvain.be::8fcc1de6-1ee2-4b91-bea6-80b9ee7c0810" providerId="AD" clId="Web-{BB3B5B50-EFBF-4755-AC6C-0BD9714468D3}" dt="2022-03-21T07:10:46.588" v="0" actId="1076"/>
          <ac:spMkLst>
            <pc:docMk/>
            <pc:sldMk cId="769505963" sldId="274"/>
            <ac:spMk id="25" creationId="{A7754875-AB74-45FF-8F5C-0C536B022633}"/>
          </ac:spMkLst>
        </pc:spChg>
      </pc:sldChg>
    </pc:docChg>
  </pc:docChgLst>
  <pc:docChgLst>
    <pc:chgData name="Pol Maistriaux" userId="8fcc1de6-1ee2-4b91-bea6-80b9ee7c0810" providerId="ADAL" clId="{22977B36-C82E-44CF-80B5-7B21DAAFDA78}"/>
    <pc:docChg chg="custSel addSld modSld">
      <pc:chgData name="Pol Maistriaux" userId="8fcc1de6-1ee2-4b91-bea6-80b9ee7c0810" providerId="ADAL" clId="{22977B36-C82E-44CF-80B5-7B21DAAFDA78}" dt="2022-03-21T07:09:06.866" v="2"/>
      <pc:docMkLst>
        <pc:docMk/>
      </pc:docMkLst>
      <pc:sldChg chg="addSp delSp add">
        <pc:chgData name="Pol Maistriaux" userId="8fcc1de6-1ee2-4b91-bea6-80b9ee7c0810" providerId="ADAL" clId="{22977B36-C82E-44CF-80B5-7B21DAAFDA78}" dt="2022-03-21T07:09:06.866" v="2"/>
        <pc:sldMkLst>
          <pc:docMk/>
          <pc:sldMk cId="769505963" sldId="274"/>
        </pc:sldMkLst>
        <pc:spChg chg="del">
          <ac:chgData name="Pol Maistriaux" userId="8fcc1de6-1ee2-4b91-bea6-80b9ee7c0810" providerId="ADAL" clId="{22977B36-C82E-44CF-80B5-7B21DAAFDA78}" dt="2022-03-21T07:09:06.367" v="1" actId="478"/>
          <ac:spMkLst>
            <pc:docMk/>
            <pc:sldMk cId="769505963" sldId="274"/>
            <ac:spMk id="2" creationId="{076B033A-660E-4BC8-98B3-998E51CE100C}"/>
          </ac:spMkLst>
        </pc:spChg>
        <pc:spChg chg="del">
          <ac:chgData name="Pol Maistriaux" userId="8fcc1de6-1ee2-4b91-bea6-80b9ee7c0810" providerId="ADAL" clId="{22977B36-C82E-44CF-80B5-7B21DAAFDA78}" dt="2022-03-21T07:09:06.367" v="1" actId="478"/>
          <ac:spMkLst>
            <pc:docMk/>
            <pc:sldMk cId="769505963" sldId="274"/>
            <ac:spMk id="3" creationId="{E6B34947-3421-45B3-B880-5ECFC5543C58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5" creationId="{C0610B40-FB86-41DA-BE37-5DB104ECB085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8" creationId="{A2794ACE-0A91-4E72-8A65-9412314F00A7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10" creationId="{139D53D7-C5AB-4D87-A944-532F19686752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12" creationId="{E5344C5B-AAD1-41EC-9014-3C13BEF94840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14" creationId="{FB3B132E-FDA2-468B-A506-D99C32CE58E2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15" creationId="{82AA21B4-20F6-49D0-A2FF-13301080367B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16" creationId="{134005A5-F3A2-450F-8B63-D6626652D74E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21" creationId="{ABE2A197-31B8-4FBC-8BFE-4A4CB138A283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22" creationId="{F2EC0094-0AD5-467B-A355-0A59AEF858DF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23" creationId="{59C2BBCA-D73E-4C0E-8FA5-D4A024397AEF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24" creationId="{131951D4-B18A-49BB-B7FB-452D0BBA81B6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25" creationId="{A7754875-AB74-45FF-8F5C-0C536B022633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26" creationId="{CCCAAEEE-F499-4CA2-BD88-1AFFD800B61E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27" creationId="{D79FAE41-0A99-4639-A5D1-1BD2F7A57567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28" creationId="{E073E7A6-85AA-4096-B0A5-42B38F287DE8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29" creationId="{64A02B96-1271-4DD4-9B7C-469115F7A61C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30" creationId="{8A5B513F-4D71-4C1A-BFDC-B08ED88270F5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31" creationId="{08EAC8B7-D731-4AA7-95D7-3FFFC865EAF0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32" creationId="{629B2067-D91C-445C-8BB5-6096AADE32E9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33" creationId="{B5C4615D-1695-498C-8245-5A407C92C709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34" creationId="{C3E536A4-F018-4C2F-9AF4-40938C07407F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35" creationId="{270A8A5B-F1A7-45AE-BCA7-131E8E072DE6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36" creationId="{D99741F4-AB48-4D74-BF93-E90D02B8C7D2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37" creationId="{0F958171-CC06-4BB7-8159-FF50ED692DA2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38" creationId="{B4E3E204-3A2B-4B54-84A2-8A43E1F57A43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39" creationId="{F7F064A2-C816-4507-A9B5-E7343DF9FB09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40" creationId="{9502048F-A790-42A4-91B3-D617F7A29703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41" creationId="{0CDDA28F-0884-40A7-8C0D-4D2748716349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42" creationId="{F416248D-7C91-45E1-B96C-24DD088B126E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43" creationId="{2104199E-0005-471D-A097-EF3A91BB0881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44" creationId="{13A0F484-3CDA-4C6B-BBC3-817974C157EA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45" creationId="{DE665CA0-BEA7-4D17-9167-0BFE19F91951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46" creationId="{CBA02866-CF87-4A73-957C-3AF0AC41B655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47" creationId="{AA9A36C4-89C4-429D-B27B-22841A508067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48" creationId="{FB3BD600-6039-4CF3-94B1-842B3E0E33C1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49" creationId="{B88C8E03-75AD-42C8-AC74-1FDF382A4A16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50" creationId="{E02C4307-5ADA-4997-9067-C8AAF6927C43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51" creationId="{E70E0FC1-E4DA-467A-BA6E-A66D979E23E4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52" creationId="{C2449998-7D75-467C-9570-6783DD307876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53" creationId="{0234E1A7-090F-48DB-88B5-EFD01B444542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54" creationId="{ED30CEBE-D90E-4386-9205-E4F97EA58AA2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55" creationId="{4F89F858-DB18-4F0A-A38C-71F598483C93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56" creationId="{0357E78F-0AF7-4404-A9D1-247978108111}"/>
          </ac:spMkLst>
        </pc:spChg>
        <pc:spChg chg="add">
          <ac:chgData name="Pol Maistriaux" userId="8fcc1de6-1ee2-4b91-bea6-80b9ee7c0810" providerId="ADAL" clId="{22977B36-C82E-44CF-80B5-7B21DAAFDA78}" dt="2022-03-21T07:09:06.866" v="2"/>
          <ac:spMkLst>
            <pc:docMk/>
            <pc:sldMk cId="769505963" sldId="274"/>
            <ac:spMk id="57" creationId="{C2342BB6-FD9D-4DAF-8E8B-A90E68D528DC}"/>
          </ac:spMkLst>
        </pc:spChg>
        <pc:graphicFrameChg chg="add">
          <ac:chgData name="Pol Maistriaux" userId="8fcc1de6-1ee2-4b91-bea6-80b9ee7c0810" providerId="ADAL" clId="{22977B36-C82E-44CF-80B5-7B21DAAFDA78}" dt="2022-03-21T07:09:06.866" v="2"/>
          <ac:graphicFrameMkLst>
            <pc:docMk/>
            <pc:sldMk cId="769505963" sldId="274"/>
            <ac:graphicFrameMk id="7" creationId="{0C1A909E-7E68-4A80-8C6F-92834D10DE2D}"/>
          </ac:graphicFrameMkLst>
        </pc:graphicFrameChg>
        <pc:graphicFrameChg chg="add">
          <ac:chgData name="Pol Maistriaux" userId="8fcc1de6-1ee2-4b91-bea6-80b9ee7c0810" providerId="ADAL" clId="{22977B36-C82E-44CF-80B5-7B21DAAFDA78}" dt="2022-03-21T07:09:06.866" v="2"/>
          <ac:graphicFrameMkLst>
            <pc:docMk/>
            <pc:sldMk cId="769505963" sldId="274"/>
            <ac:graphicFrameMk id="9" creationId="{6C3743AF-6736-4759-A9AE-A62930F56707}"/>
          </ac:graphicFrameMkLst>
        </pc:graphicFrameChg>
        <pc:graphicFrameChg chg="add">
          <ac:chgData name="Pol Maistriaux" userId="8fcc1de6-1ee2-4b91-bea6-80b9ee7c0810" providerId="ADAL" clId="{22977B36-C82E-44CF-80B5-7B21DAAFDA78}" dt="2022-03-21T07:09:06.866" v="2"/>
          <ac:graphicFrameMkLst>
            <pc:docMk/>
            <pc:sldMk cId="769505963" sldId="274"/>
            <ac:graphicFrameMk id="11" creationId="{EEDDED73-2B82-42D7-AC8B-CDDC2B76AB87}"/>
          </ac:graphicFrameMkLst>
        </pc:graphicFrameChg>
        <pc:graphicFrameChg chg="add">
          <ac:chgData name="Pol Maistriaux" userId="8fcc1de6-1ee2-4b91-bea6-80b9ee7c0810" providerId="ADAL" clId="{22977B36-C82E-44CF-80B5-7B21DAAFDA78}" dt="2022-03-21T07:09:06.866" v="2"/>
          <ac:graphicFrameMkLst>
            <pc:docMk/>
            <pc:sldMk cId="769505963" sldId="274"/>
            <ac:graphicFrameMk id="13" creationId="{1B504E79-31E2-425C-80D0-27D612BCC813}"/>
          </ac:graphicFrameMkLst>
        </pc:graphicFrameChg>
        <pc:picChg chg="add">
          <ac:chgData name="Pol Maistriaux" userId="8fcc1de6-1ee2-4b91-bea6-80b9ee7c0810" providerId="ADAL" clId="{22977B36-C82E-44CF-80B5-7B21DAAFDA78}" dt="2022-03-21T07:09:06.866" v="2"/>
          <ac:picMkLst>
            <pc:docMk/>
            <pc:sldMk cId="769505963" sldId="274"/>
            <ac:picMk id="6" creationId="{6139AED7-3486-45BB-A08A-FF1E10C9938C}"/>
          </ac:picMkLst>
        </pc:picChg>
        <pc:picChg chg="add">
          <ac:chgData name="Pol Maistriaux" userId="8fcc1de6-1ee2-4b91-bea6-80b9ee7c0810" providerId="ADAL" clId="{22977B36-C82E-44CF-80B5-7B21DAAFDA78}" dt="2022-03-21T07:09:06.866" v="2"/>
          <ac:picMkLst>
            <pc:docMk/>
            <pc:sldMk cId="769505963" sldId="274"/>
            <ac:picMk id="17" creationId="{A330302D-C68C-4E63-A7B1-D8685E4FA879}"/>
          </ac:picMkLst>
        </pc:picChg>
        <pc:picChg chg="add">
          <ac:chgData name="Pol Maistriaux" userId="8fcc1de6-1ee2-4b91-bea6-80b9ee7c0810" providerId="ADAL" clId="{22977B36-C82E-44CF-80B5-7B21DAAFDA78}" dt="2022-03-21T07:09:06.866" v="2"/>
          <ac:picMkLst>
            <pc:docMk/>
            <pc:sldMk cId="769505963" sldId="274"/>
            <ac:picMk id="18" creationId="{DFE2E88A-A9CB-45DB-BE07-3AA166953CCA}"/>
          </ac:picMkLst>
        </pc:picChg>
        <pc:picChg chg="add">
          <ac:chgData name="Pol Maistriaux" userId="8fcc1de6-1ee2-4b91-bea6-80b9ee7c0810" providerId="ADAL" clId="{22977B36-C82E-44CF-80B5-7B21DAAFDA78}" dt="2022-03-21T07:09:06.866" v="2"/>
          <ac:picMkLst>
            <pc:docMk/>
            <pc:sldMk cId="769505963" sldId="274"/>
            <ac:picMk id="19" creationId="{B6BDB335-D14F-4F37-B412-E3BA39B73201}"/>
          </ac:picMkLst>
        </pc:picChg>
        <pc:picChg chg="add">
          <ac:chgData name="Pol Maistriaux" userId="8fcc1de6-1ee2-4b91-bea6-80b9ee7c0810" providerId="ADAL" clId="{22977B36-C82E-44CF-80B5-7B21DAAFDA78}" dt="2022-03-21T07:09:06.866" v="2"/>
          <ac:picMkLst>
            <pc:docMk/>
            <pc:sldMk cId="769505963" sldId="274"/>
            <ac:picMk id="20" creationId="{62ED96CB-C541-4B2F-A7F7-D13A0FE2583B}"/>
          </ac:picMkLst>
        </pc:picChg>
      </pc:sldChg>
    </pc:docChg>
  </pc:docChgLst>
  <pc:docChgLst>
    <pc:chgData name="Rémi Dekimpe" userId="S::remi.dekimpe@uclouvain.be::bac9feef-02bd-4367-afec-02b2aabf86df" providerId="AD" clId="Web-{39C66895-ED83-4F76-ABE6-57FA08068A77}"/>
    <pc:docChg chg="modSld">
      <pc:chgData name="Rémi Dekimpe" userId="S::remi.dekimpe@uclouvain.be::bac9feef-02bd-4367-afec-02b2aabf86df" providerId="AD" clId="Web-{39C66895-ED83-4F76-ABE6-57FA08068A77}" dt="2022-03-18T12:33:53.490" v="1" actId="20577"/>
      <pc:docMkLst>
        <pc:docMk/>
      </pc:docMkLst>
      <pc:sldChg chg="modSp">
        <pc:chgData name="Rémi Dekimpe" userId="S::remi.dekimpe@uclouvain.be::bac9feef-02bd-4367-afec-02b2aabf86df" providerId="AD" clId="Web-{39C66895-ED83-4F76-ABE6-57FA08068A77}" dt="2022-03-18T12:33:53.490" v="1" actId="20577"/>
        <pc:sldMkLst>
          <pc:docMk/>
          <pc:sldMk cId="3197636240" sldId="260"/>
        </pc:sldMkLst>
        <pc:spChg chg="mod">
          <ac:chgData name="Rémi Dekimpe" userId="S::remi.dekimpe@uclouvain.be::bac9feef-02bd-4367-afec-02b2aabf86df" providerId="AD" clId="Web-{39C66895-ED83-4F76-ABE6-57FA08068A77}" dt="2022-03-18T12:33:53.490" v="1" actId="20577"/>
          <ac:spMkLst>
            <pc:docMk/>
            <pc:sldMk cId="3197636240" sldId="260"/>
            <ac:spMk id="2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071C4-4C58-491F-B62F-92F28C893241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F5A45-A391-4673-89E9-198AC336F8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49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0:00</a:t>
            </a:r>
          </a:p>
          <a:p>
            <a:r>
              <a:rPr lang="en-GB" dirty="0"/>
              <a:t>[Installation</a:t>
            </a:r>
            <a:r>
              <a:rPr lang="en-GB" baseline="0" dirty="0"/>
              <a:t> du </a:t>
            </a:r>
            <a:r>
              <a:rPr lang="en-GB" baseline="0" dirty="0" err="1"/>
              <a:t>groupe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le local, installation par sous-</a:t>
            </a:r>
            <a:r>
              <a:rPr lang="en-GB" baseline="0" dirty="0" err="1"/>
              <a:t>groupe</a:t>
            </a:r>
            <a:r>
              <a:rPr lang="en-GB" baseline="0" dirty="0"/>
              <a:t> </a:t>
            </a:r>
            <a:r>
              <a:rPr lang="en-GB" baseline="0" dirty="0" err="1"/>
              <a:t>autour</a:t>
            </a:r>
            <a:r>
              <a:rPr lang="en-GB" baseline="0" dirty="0"/>
              <a:t> des tables] (5min)</a:t>
            </a:r>
            <a:endParaRPr lang="en-GB" dirty="0"/>
          </a:p>
          <a:p>
            <a:r>
              <a:rPr lang="en-GB" dirty="0"/>
              <a:t>Bonjour</a:t>
            </a:r>
          </a:p>
          <a:p>
            <a:r>
              <a:rPr lang="en-GB" dirty="0" err="1"/>
              <a:t>Présentation</a:t>
            </a:r>
            <a:r>
              <a:rPr lang="en-GB" baseline="0" dirty="0"/>
              <a:t> du club et staff present</a:t>
            </a:r>
          </a:p>
          <a:p>
            <a:r>
              <a:rPr lang="en-GB" dirty="0" err="1"/>
              <a:t>Numérique</a:t>
            </a:r>
            <a:r>
              <a:rPr lang="en-GB" dirty="0"/>
              <a:t> </a:t>
            </a:r>
            <a:r>
              <a:rPr lang="en-GB" dirty="0" err="1"/>
              <a:t>omniprésent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</a:t>
            </a:r>
            <a:r>
              <a:rPr lang="en-GB" baseline="0" dirty="0" err="1"/>
              <a:t>notre</a:t>
            </a:r>
            <a:r>
              <a:rPr lang="en-GB" baseline="0" dirty="0"/>
              <a:t> quotidian, </a:t>
            </a:r>
            <a:r>
              <a:rPr lang="en-GB" baseline="0" dirty="0" err="1"/>
              <a:t>mais</a:t>
            </a:r>
            <a:r>
              <a:rPr lang="en-GB" baseline="0" dirty="0"/>
              <a:t> que </a:t>
            </a:r>
            <a:r>
              <a:rPr lang="en-GB" baseline="0" dirty="0" err="1"/>
              <a:t>sont-ils</a:t>
            </a:r>
            <a:r>
              <a:rPr lang="en-GB" baseline="0" dirty="0"/>
              <a:t>, comment </a:t>
            </a:r>
            <a:r>
              <a:rPr lang="en-GB" baseline="0" dirty="0" err="1"/>
              <a:t>fonctionnent-ils</a:t>
            </a:r>
            <a:r>
              <a:rPr lang="en-GB" baseline="0" dirty="0"/>
              <a:t>, de quoi </a:t>
            </a:r>
            <a:r>
              <a:rPr lang="en-GB" baseline="0" dirty="0" err="1"/>
              <a:t>sont-ils</a:t>
            </a:r>
            <a:r>
              <a:rPr lang="en-GB" baseline="0" dirty="0"/>
              <a:t> </a:t>
            </a:r>
            <a:r>
              <a:rPr lang="en-GB" baseline="0" dirty="0" err="1"/>
              <a:t>constitués</a:t>
            </a:r>
            <a:r>
              <a:rPr lang="en-GB" baseline="0" dirty="0"/>
              <a:t>?</a:t>
            </a:r>
          </a:p>
          <a:p>
            <a:r>
              <a:rPr lang="en-GB" baseline="0" dirty="0"/>
              <a:t>Format de </a:t>
            </a:r>
            <a:r>
              <a:rPr lang="en-GB" baseline="0" dirty="0" err="1"/>
              <a:t>l’activité</a:t>
            </a:r>
            <a:r>
              <a:rPr lang="en-GB" baseline="0" dirty="0"/>
              <a:t>: </a:t>
            </a:r>
            <a:r>
              <a:rPr lang="en-GB" baseline="0" dirty="0" err="1"/>
              <a:t>présentation</a:t>
            </a:r>
            <a:r>
              <a:rPr lang="en-GB" baseline="0" dirty="0"/>
              <a:t> avec des mini-challenges et demos </a:t>
            </a:r>
            <a:r>
              <a:rPr lang="en-GB" baseline="0" dirty="0" err="1"/>
              <a:t>pratiques</a:t>
            </a:r>
            <a:endParaRPr lang="en-GB" baseline="0" dirty="0"/>
          </a:p>
          <a:p>
            <a:r>
              <a:rPr lang="en-GB" baseline="0" dirty="0"/>
              <a:t>(3 min)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219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0:52</a:t>
            </a:r>
          </a:p>
          <a:p>
            <a:r>
              <a:rPr lang="en-GB" dirty="0"/>
              <a:t>Après </a:t>
            </a:r>
            <a:r>
              <a:rPr lang="en-GB" dirty="0" err="1"/>
              <a:t>avoir</a:t>
            </a:r>
            <a:r>
              <a:rPr lang="en-GB" dirty="0"/>
              <a:t> </a:t>
            </a:r>
            <a:r>
              <a:rPr lang="en-GB" dirty="0" err="1"/>
              <a:t>assemblé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fonction</a:t>
            </a:r>
            <a:r>
              <a:rPr lang="en-GB" dirty="0"/>
              <a:t> de base, on </a:t>
            </a:r>
            <a:r>
              <a:rPr lang="en-GB" dirty="0" err="1"/>
              <a:t>peut</a:t>
            </a:r>
            <a:r>
              <a:rPr lang="en-GB" dirty="0"/>
              <a:t> encore</a:t>
            </a:r>
            <a:r>
              <a:rPr lang="en-GB" baseline="0" dirty="0"/>
              <a:t> les assembler pour faire des </a:t>
            </a:r>
            <a:r>
              <a:rPr lang="en-GB" baseline="0" dirty="0" err="1"/>
              <a:t>opérations</a:t>
            </a:r>
            <a:r>
              <a:rPr lang="en-GB" baseline="0" dirty="0"/>
              <a:t> </a:t>
            </a:r>
            <a:r>
              <a:rPr lang="en-GB" baseline="0" dirty="0" err="1"/>
              <a:t>toujours</a:t>
            </a:r>
            <a:r>
              <a:rPr lang="en-GB" baseline="0" dirty="0"/>
              <a:t> plus complexes. Par </a:t>
            </a:r>
            <a:r>
              <a:rPr lang="en-GB" baseline="0" dirty="0" err="1"/>
              <a:t>exemple</a:t>
            </a:r>
            <a:r>
              <a:rPr lang="en-GB" baseline="0" dirty="0"/>
              <a:t>, on </a:t>
            </a:r>
            <a:r>
              <a:rPr lang="en-GB" baseline="0" dirty="0" err="1"/>
              <a:t>peut</a:t>
            </a:r>
            <a:r>
              <a:rPr lang="en-GB" baseline="0" dirty="0"/>
              <a:t> utiliser le </a:t>
            </a:r>
            <a:r>
              <a:rPr lang="en-GB" baseline="0" dirty="0" err="1"/>
              <a:t>ou</a:t>
            </a:r>
            <a:r>
              <a:rPr lang="en-GB" baseline="0" dirty="0"/>
              <a:t> </a:t>
            </a:r>
            <a:r>
              <a:rPr lang="en-GB" baseline="0" dirty="0" err="1"/>
              <a:t>exclusif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un </a:t>
            </a:r>
            <a:r>
              <a:rPr lang="en-GB" baseline="0" dirty="0" err="1"/>
              <a:t>additioneur</a:t>
            </a:r>
            <a:r>
              <a:rPr lang="en-GB" baseline="0" dirty="0"/>
              <a:t>. </a:t>
            </a:r>
            <a:r>
              <a:rPr lang="en-GB" baseline="0" dirty="0" err="1"/>
              <a:t>L’addition</a:t>
            </a:r>
            <a:r>
              <a:rPr lang="en-GB" baseline="0" dirty="0"/>
              <a:t>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binaire</a:t>
            </a:r>
            <a:r>
              <a:rPr lang="en-GB" baseline="0" dirty="0"/>
              <a:t> </a:t>
            </a:r>
            <a:r>
              <a:rPr lang="en-GB" baseline="0" dirty="0" err="1"/>
              <a:t>fonctionne</a:t>
            </a:r>
            <a:r>
              <a:rPr lang="en-GB" baseline="0" dirty="0"/>
              <a:t> de </a:t>
            </a:r>
            <a:r>
              <a:rPr lang="en-GB" baseline="0" dirty="0" err="1"/>
              <a:t>manière</a:t>
            </a:r>
            <a:r>
              <a:rPr lang="en-GB" baseline="0" dirty="0"/>
              <a:t> </a:t>
            </a:r>
            <a:r>
              <a:rPr lang="en-GB" baseline="0" dirty="0" err="1"/>
              <a:t>assez</a:t>
            </a:r>
            <a:r>
              <a:rPr lang="en-GB" baseline="0" dirty="0"/>
              <a:t> </a:t>
            </a:r>
            <a:r>
              <a:rPr lang="en-GB" baseline="0" dirty="0" err="1"/>
              <a:t>proche</a:t>
            </a:r>
            <a:r>
              <a:rPr lang="en-GB" baseline="0" dirty="0"/>
              <a:t> de </a:t>
            </a:r>
            <a:r>
              <a:rPr lang="en-GB" baseline="0" dirty="0" err="1"/>
              <a:t>l’addition</a:t>
            </a:r>
            <a:r>
              <a:rPr lang="en-GB" baseline="0" dirty="0"/>
              <a:t> </a:t>
            </a:r>
            <a:r>
              <a:rPr lang="en-GB" baseline="0" dirty="0" err="1"/>
              <a:t>en</a:t>
            </a:r>
            <a:r>
              <a:rPr lang="en-GB" baseline="0" dirty="0"/>
              <a:t> decimal,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additionant</a:t>
            </a:r>
            <a:r>
              <a:rPr lang="en-GB" baseline="0" dirty="0"/>
              <a:t> </a:t>
            </a:r>
            <a:r>
              <a:rPr lang="en-GB" baseline="0" dirty="0" err="1"/>
              <a:t>chiffre</a:t>
            </a:r>
            <a:r>
              <a:rPr lang="en-GB" baseline="0" dirty="0"/>
              <a:t> par </a:t>
            </a:r>
            <a:r>
              <a:rPr lang="en-GB" baseline="0" dirty="0" err="1"/>
              <a:t>chiffre</a:t>
            </a:r>
            <a:r>
              <a:rPr lang="en-GB" baseline="0" dirty="0"/>
              <a:t> (</a:t>
            </a:r>
            <a:r>
              <a:rPr lang="en-GB" baseline="0" dirty="0" err="1"/>
              <a:t>sauf</a:t>
            </a:r>
            <a:r>
              <a:rPr lang="en-GB" baseline="0" dirty="0"/>
              <a:t> que les </a:t>
            </a:r>
            <a:r>
              <a:rPr lang="en-GB" baseline="0" dirty="0" err="1"/>
              <a:t>chiffres</a:t>
            </a:r>
            <a:r>
              <a:rPr lang="en-GB" baseline="0" dirty="0"/>
              <a:t> </a:t>
            </a:r>
            <a:r>
              <a:rPr lang="en-GB" baseline="0" dirty="0" err="1"/>
              <a:t>vont</a:t>
            </a:r>
            <a:r>
              <a:rPr lang="en-GB" baseline="0" dirty="0"/>
              <a:t> de 0 à 1). </a:t>
            </a:r>
            <a:r>
              <a:rPr lang="en-GB" baseline="0" dirty="0" err="1"/>
              <a:t>Ici</a:t>
            </a:r>
            <a:r>
              <a:rPr lang="en-GB" baseline="0" dirty="0"/>
              <a:t>, on a </a:t>
            </a:r>
            <a:r>
              <a:rPr lang="en-GB" baseline="0" dirty="0" err="1"/>
              <a:t>ajouté</a:t>
            </a:r>
            <a:r>
              <a:rPr lang="en-GB" baseline="0" dirty="0"/>
              <a:t> un </a:t>
            </a:r>
            <a:r>
              <a:rPr lang="en-GB" baseline="0" dirty="0" err="1"/>
              <a:t>décodeur</a:t>
            </a:r>
            <a:r>
              <a:rPr lang="en-GB" baseline="0" dirty="0"/>
              <a:t> </a:t>
            </a:r>
            <a:r>
              <a:rPr lang="en-GB" baseline="0" dirty="0" err="1"/>
              <a:t>binaire-décimal</a:t>
            </a:r>
            <a:r>
              <a:rPr lang="en-GB" baseline="0" dirty="0"/>
              <a:t> pour </a:t>
            </a:r>
            <a:r>
              <a:rPr lang="en-GB" baseline="0" dirty="0" err="1"/>
              <a:t>vérifier</a:t>
            </a:r>
            <a:r>
              <a:rPr lang="en-GB" baseline="0" dirty="0"/>
              <a:t> le </a:t>
            </a:r>
            <a:r>
              <a:rPr lang="en-GB" baseline="0" dirty="0" err="1"/>
              <a:t>résultat</a:t>
            </a:r>
            <a:r>
              <a:rPr lang="en-GB" baseline="0" dirty="0"/>
              <a:t>. </a:t>
            </a:r>
          </a:p>
          <a:p>
            <a:r>
              <a:rPr lang="en-GB" baseline="0" dirty="0"/>
              <a:t>On </a:t>
            </a:r>
            <a:r>
              <a:rPr lang="en-GB" baseline="0" dirty="0" err="1"/>
              <a:t>voit</a:t>
            </a:r>
            <a:r>
              <a:rPr lang="en-GB" baseline="0" dirty="0"/>
              <a:t> par </a:t>
            </a:r>
            <a:r>
              <a:rPr lang="en-GB" baseline="0" dirty="0" err="1"/>
              <a:t>contre</a:t>
            </a:r>
            <a:r>
              <a:rPr lang="en-GB" baseline="0" dirty="0"/>
              <a:t> </a:t>
            </a:r>
            <a:r>
              <a:rPr lang="en-GB" baseline="0" dirty="0" err="1"/>
              <a:t>bien</a:t>
            </a:r>
            <a:r>
              <a:rPr lang="en-GB" baseline="0" dirty="0"/>
              <a:t> que </a:t>
            </a:r>
            <a:r>
              <a:rPr lang="en-GB" baseline="0" dirty="0" err="1"/>
              <a:t>l’utilisation</a:t>
            </a:r>
            <a:r>
              <a:rPr lang="en-GB" baseline="0" dirty="0"/>
              <a:t> de </a:t>
            </a:r>
            <a:r>
              <a:rPr lang="en-GB" baseline="0" dirty="0" err="1"/>
              <a:t>portes</a:t>
            </a:r>
            <a:r>
              <a:rPr lang="en-GB" baseline="0" dirty="0"/>
              <a:t> </a:t>
            </a:r>
            <a:r>
              <a:rPr lang="en-GB" baseline="0" dirty="0" err="1"/>
              <a:t>logiques</a:t>
            </a:r>
            <a:r>
              <a:rPr lang="en-GB" baseline="0" dirty="0"/>
              <a:t> </a:t>
            </a:r>
            <a:r>
              <a:rPr lang="en-GB" baseline="0" dirty="0" err="1"/>
              <a:t>séparées</a:t>
            </a:r>
            <a:r>
              <a:rPr lang="en-GB" baseline="0" dirty="0"/>
              <a:t> </a:t>
            </a:r>
            <a:r>
              <a:rPr lang="en-GB" baseline="0" dirty="0" err="1"/>
              <a:t>prend</a:t>
            </a:r>
            <a:r>
              <a:rPr lang="en-GB" baseline="0" dirty="0"/>
              <a:t> </a:t>
            </a:r>
            <a:r>
              <a:rPr lang="en-GB" baseline="0" dirty="0" err="1"/>
              <a:t>vite</a:t>
            </a:r>
            <a:r>
              <a:rPr lang="en-GB" baseline="0" dirty="0"/>
              <a:t> beaucoup de place, </a:t>
            </a:r>
            <a:r>
              <a:rPr lang="en-GB" baseline="0" dirty="0" err="1"/>
              <a:t>même</a:t>
            </a:r>
            <a:r>
              <a:rPr lang="en-GB" baseline="0" dirty="0"/>
              <a:t> pour </a:t>
            </a:r>
            <a:r>
              <a:rPr lang="en-GB" baseline="0" dirty="0" err="1"/>
              <a:t>une</a:t>
            </a:r>
            <a:r>
              <a:rPr lang="en-GB" baseline="0" dirty="0"/>
              <a:t> simple operation </a:t>
            </a:r>
            <a:r>
              <a:rPr lang="en-GB" baseline="0" dirty="0" err="1"/>
              <a:t>d’addition</a:t>
            </a:r>
            <a:r>
              <a:rPr lang="en-GB" baseline="0" dirty="0"/>
              <a:t>. Comment </a:t>
            </a:r>
            <a:r>
              <a:rPr lang="en-GB" baseline="0" dirty="0" err="1"/>
              <a:t>peut</a:t>
            </a:r>
            <a:r>
              <a:rPr lang="en-GB" baseline="0" dirty="0"/>
              <a:t>-on </a:t>
            </a:r>
            <a:r>
              <a:rPr lang="en-GB" baseline="0" dirty="0" err="1"/>
              <a:t>mettre</a:t>
            </a:r>
            <a:r>
              <a:rPr lang="en-GB" baseline="0" dirty="0"/>
              <a:t> des </a:t>
            </a:r>
            <a:r>
              <a:rPr lang="en-GB" baseline="0" dirty="0" err="1"/>
              <a:t>ordinateurs</a:t>
            </a:r>
            <a:r>
              <a:rPr lang="en-GB" baseline="0" dirty="0"/>
              <a:t> </a:t>
            </a:r>
            <a:r>
              <a:rPr lang="en-GB" baseline="0" dirty="0" err="1"/>
              <a:t>complets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un telephone? </a:t>
            </a:r>
          </a:p>
          <a:p>
            <a:r>
              <a:rPr lang="en-GB" baseline="0" dirty="0"/>
              <a:t>(5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076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0:57</a:t>
            </a:r>
          </a:p>
          <a:p>
            <a:r>
              <a:rPr lang="en-GB" dirty="0"/>
              <a:t>A titre de </a:t>
            </a:r>
            <a:r>
              <a:rPr lang="en-GB" dirty="0" err="1"/>
              <a:t>comparaison</a:t>
            </a:r>
            <a:r>
              <a:rPr lang="en-GB" dirty="0"/>
              <a:t>, </a:t>
            </a:r>
            <a:r>
              <a:rPr lang="en-GB" dirty="0" err="1"/>
              <a:t>voici</a:t>
            </a:r>
            <a:r>
              <a:rPr lang="en-GB" dirty="0"/>
              <a:t> les </a:t>
            </a:r>
            <a:r>
              <a:rPr lang="en-GB" dirty="0" err="1"/>
              <a:t>extrêmes</a:t>
            </a:r>
            <a:r>
              <a:rPr lang="en-GB" dirty="0"/>
              <a:t> de </a:t>
            </a:r>
            <a:r>
              <a:rPr lang="en-GB" dirty="0" err="1"/>
              <a:t>ce</a:t>
            </a:r>
            <a:r>
              <a:rPr lang="en-GB" dirty="0"/>
              <a:t> qui </a:t>
            </a:r>
            <a:r>
              <a:rPr lang="en-GB" dirty="0" err="1"/>
              <a:t>existe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termes</a:t>
            </a:r>
            <a:r>
              <a:rPr lang="en-GB" baseline="0" dirty="0"/>
              <a:t> </a:t>
            </a:r>
            <a:r>
              <a:rPr lang="en-GB" baseline="0" dirty="0" err="1"/>
              <a:t>d’integration</a:t>
            </a:r>
            <a:r>
              <a:rPr lang="en-GB" baseline="0" dirty="0"/>
              <a:t> des circuits. Le tout premier </a:t>
            </a:r>
            <a:r>
              <a:rPr lang="en-GB" baseline="0" dirty="0" err="1"/>
              <a:t>ordinateur</a:t>
            </a:r>
            <a:r>
              <a:rPr lang="en-GB" baseline="0" dirty="0"/>
              <a:t> (ENIAC), </a:t>
            </a:r>
            <a:r>
              <a:rPr lang="en-GB" baseline="0" dirty="0" err="1"/>
              <a:t>comparé</a:t>
            </a:r>
            <a:r>
              <a:rPr lang="en-GB" baseline="0" dirty="0"/>
              <a:t> au </a:t>
            </a:r>
            <a:r>
              <a:rPr lang="en-GB" baseline="0" dirty="0" err="1"/>
              <a:t>dernier</a:t>
            </a:r>
            <a:r>
              <a:rPr lang="en-GB" baseline="0" dirty="0"/>
              <a:t> </a:t>
            </a:r>
            <a:r>
              <a:rPr lang="en-GB" baseline="0" dirty="0" err="1"/>
              <a:t>processeur</a:t>
            </a:r>
            <a:r>
              <a:rPr lang="en-GB" baseline="0" dirty="0"/>
              <a:t> Apple pour iPhone. </a:t>
            </a:r>
          </a:p>
          <a:p>
            <a:r>
              <a:rPr lang="en-GB" baseline="0" dirty="0"/>
              <a:t>(3 min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92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1:00</a:t>
            </a:r>
          </a:p>
          <a:p>
            <a:r>
              <a:rPr lang="en-GB" dirty="0" err="1"/>
              <a:t>Cette</a:t>
            </a:r>
            <a:r>
              <a:rPr lang="en-GB" dirty="0"/>
              <a:t> </a:t>
            </a:r>
            <a:r>
              <a:rPr lang="en-GB" dirty="0" err="1"/>
              <a:t>évolution</a:t>
            </a:r>
            <a:r>
              <a:rPr lang="en-GB" dirty="0"/>
              <a:t> a </a:t>
            </a:r>
            <a:r>
              <a:rPr lang="en-GB" dirty="0" err="1"/>
              <a:t>été</a:t>
            </a:r>
            <a:r>
              <a:rPr lang="en-GB" dirty="0"/>
              <a:t> </a:t>
            </a:r>
            <a:r>
              <a:rPr lang="en-GB" dirty="0" err="1"/>
              <a:t>rendue</a:t>
            </a:r>
            <a:r>
              <a:rPr lang="en-GB" dirty="0"/>
              <a:t> possible par la reduction de la </a:t>
            </a:r>
            <a:r>
              <a:rPr lang="en-GB" dirty="0" err="1"/>
              <a:t>taille</a:t>
            </a:r>
            <a:r>
              <a:rPr lang="en-GB" dirty="0"/>
              <a:t> des transistors au </a:t>
            </a:r>
            <a:r>
              <a:rPr lang="en-GB" dirty="0" err="1"/>
              <a:t>cours</a:t>
            </a:r>
            <a:r>
              <a:rPr lang="en-GB" dirty="0"/>
              <a:t> du temps.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loi</a:t>
            </a:r>
            <a:r>
              <a:rPr lang="en-GB" dirty="0"/>
              <a:t> </a:t>
            </a:r>
            <a:r>
              <a:rPr lang="en-GB" dirty="0" err="1"/>
              <a:t>très</a:t>
            </a:r>
            <a:r>
              <a:rPr lang="en-GB" baseline="0" dirty="0"/>
              <a:t> </a:t>
            </a:r>
            <a:r>
              <a:rPr lang="en-GB" baseline="0" dirty="0" err="1"/>
              <a:t>connue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le monde de </a:t>
            </a:r>
            <a:r>
              <a:rPr lang="en-GB" baseline="0" dirty="0" err="1"/>
              <a:t>l’électronique</a:t>
            </a:r>
            <a:r>
              <a:rPr lang="en-GB" baseline="0" dirty="0"/>
              <a:t>, la </a:t>
            </a:r>
            <a:r>
              <a:rPr lang="en-GB" baseline="0" dirty="0" err="1"/>
              <a:t>loi</a:t>
            </a:r>
            <a:r>
              <a:rPr lang="en-GB" baseline="0" dirty="0"/>
              <a:t> de Moore, </a:t>
            </a:r>
            <a:r>
              <a:rPr lang="en-GB" baseline="0" dirty="0" err="1"/>
              <a:t>dit</a:t>
            </a:r>
            <a:r>
              <a:rPr lang="en-GB" baseline="0" dirty="0"/>
              <a:t> que le </a:t>
            </a:r>
            <a:r>
              <a:rPr lang="en-GB" baseline="0" dirty="0" err="1"/>
              <a:t>nombre</a:t>
            </a:r>
            <a:r>
              <a:rPr lang="en-GB" baseline="0" dirty="0"/>
              <a:t> de transistors sur </a:t>
            </a:r>
            <a:r>
              <a:rPr lang="en-GB" baseline="0" dirty="0" err="1"/>
              <a:t>une</a:t>
            </a:r>
            <a:r>
              <a:rPr lang="en-GB" baseline="0" dirty="0"/>
              <a:t> surface </a:t>
            </a:r>
            <a:r>
              <a:rPr lang="en-GB" baseline="0" dirty="0" err="1"/>
              <a:t>donnée</a:t>
            </a:r>
            <a:r>
              <a:rPr lang="en-GB" baseline="0" dirty="0"/>
              <a:t> double </a:t>
            </a:r>
            <a:r>
              <a:rPr lang="en-GB" baseline="0" dirty="0" err="1"/>
              <a:t>tous</a:t>
            </a:r>
            <a:r>
              <a:rPr lang="en-GB" baseline="0" dirty="0"/>
              <a:t> les 2 ans. On </a:t>
            </a:r>
            <a:r>
              <a:rPr lang="en-GB" baseline="0" dirty="0" err="1"/>
              <a:t>voit</a:t>
            </a:r>
            <a:r>
              <a:rPr lang="en-GB" baseline="0" dirty="0"/>
              <a:t> </a:t>
            </a:r>
            <a:r>
              <a:rPr lang="en-GB" baseline="0" dirty="0" err="1"/>
              <a:t>donc</a:t>
            </a:r>
            <a:r>
              <a:rPr lang="en-GB" baseline="0" dirty="0"/>
              <a:t> </a:t>
            </a:r>
            <a:r>
              <a:rPr lang="en-GB" baseline="0" dirty="0" err="1"/>
              <a:t>ici</a:t>
            </a:r>
            <a:r>
              <a:rPr lang="en-GB" baseline="0" dirty="0"/>
              <a:t> que le </a:t>
            </a:r>
            <a:r>
              <a:rPr lang="en-GB" baseline="0" dirty="0" err="1"/>
              <a:t>nombre</a:t>
            </a:r>
            <a:r>
              <a:rPr lang="en-GB" baseline="0" dirty="0"/>
              <a:t> de transistors </a:t>
            </a:r>
            <a:r>
              <a:rPr lang="en-GB" baseline="0" dirty="0" err="1"/>
              <a:t>dans</a:t>
            </a:r>
            <a:r>
              <a:rPr lang="en-GB" baseline="0" dirty="0"/>
              <a:t> un </a:t>
            </a:r>
            <a:r>
              <a:rPr lang="en-GB" baseline="0" dirty="0" err="1"/>
              <a:t>microprocesseur</a:t>
            </a:r>
            <a:r>
              <a:rPr lang="en-GB" baseline="0" dirty="0"/>
              <a:t> a </a:t>
            </a:r>
            <a:r>
              <a:rPr lang="en-GB" baseline="0" dirty="0" err="1"/>
              <a:t>été</a:t>
            </a:r>
            <a:r>
              <a:rPr lang="en-GB" baseline="0" dirty="0"/>
              <a:t> </a:t>
            </a:r>
            <a:r>
              <a:rPr lang="en-GB" baseline="0" dirty="0" err="1"/>
              <a:t>multiplié</a:t>
            </a:r>
            <a:r>
              <a:rPr lang="en-GB" baseline="0" dirty="0"/>
              <a:t> par plus d’un million </a:t>
            </a:r>
            <a:r>
              <a:rPr lang="en-GB" baseline="0" dirty="0" err="1"/>
              <a:t>depuis</a:t>
            </a:r>
            <a:r>
              <a:rPr lang="en-GB" baseline="0" dirty="0"/>
              <a:t> 1970. </a:t>
            </a:r>
          </a:p>
          <a:p>
            <a:r>
              <a:rPr lang="en-GB" baseline="0" dirty="0"/>
              <a:t>(2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342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1:02</a:t>
            </a:r>
          </a:p>
          <a:p>
            <a:r>
              <a:rPr lang="en-GB" dirty="0" err="1"/>
              <a:t>L’integration</a:t>
            </a:r>
            <a:r>
              <a:rPr lang="en-GB" dirty="0"/>
              <a:t> du </a:t>
            </a:r>
            <a:r>
              <a:rPr lang="en-GB" dirty="0" err="1"/>
              <a:t>nombre</a:t>
            </a:r>
            <a:r>
              <a:rPr lang="en-GB" dirty="0"/>
              <a:t> de transistors </a:t>
            </a:r>
            <a:r>
              <a:rPr lang="en-GB" dirty="0" err="1"/>
              <a:t>s’est</a:t>
            </a:r>
            <a:r>
              <a:rPr lang="en-GB" dirty="0"/>
              <a:t> fait grâce</a:t>
            </a:r>
            <a:r>
              <a:rPr lang="en-GB" baseline="0" dirty="0"/>
              <a:t> à des </a:t>
            </a:r>
            <a:r>
              <a:rPr lang="en-GB" baseline="0" dirty="0" err="1"/>
              <a:t>processus</a:t>
            </a:r>
            <a:r>
              <a:rPr lang="en-GB" baseline="0" dirty="0"/>
              <a:t> </a:t>
            </a:r>
            <a:r>
              <a:rPr lang="en-GB" baseline="0" dirty="0" err="1"/>
              <a:t>industriels</a:t>
            </a:r>
            <a:r>
              <a:rPr lang="en-GB" baseline="0" dirty="0"/>
              <a:t> </a:t>
            </a:r>
            <a:r>
              <a:rPr lang="en-GB" baseline="0" dirty="0" err="1"/>
              <a:t>toujours</a:t>
            </a:r>
            <a:r>
              <a:rPr lang="en-GB" baseline="0" dirty="0"/>
              <a:t> plus </a:t>
            </a:r>
            <a:r>
              <a:rPr lang="en-GB" baseline="0" dirty="0" err="1"/>
              <a:t>avancés</a:t>
            </a:r>
            <a:r>
              <a:rPr lang="en-GB" baseline="0" dirty="0"/>
              <a:t>. </a:t>
            </a:r>
            <a:r>
              <a:rPr lang="en-GB" baseline="0" dirty="0" err="1"/>
              <a:t>Aujourd’hui</a:t>
            </a:r>
            <a:r>
              <a:rPr lang="en-GB" baseline="0" dirty="0"/>
              <a:t>, la fabrication d’un circuit </a:t>
            </a:r>
            <a:r>
              <a:rPr lang="en-GB" baseline="0" dirty="0" err="1"/>
              <a:t>électronique</a:t>
            </a:r>
            <a:r>
              <a:rPr lang="en-GB" baseline="0" dirty="0"/>
              <a:t> se fait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plusieurs</a:t>
            </a:r>
            <a:r>
              <a:rPr lang="en-GB" baseline="0" dirty="0"/>
              <a:t> </a:t>
            </a:r>
            <a:r>
              <a:rPr lang="en-GB" baseline="0" dirty="0" err="1"/>
              <a:t>étapes</a:t>
            </a:r>
            <a:r>
              <a:rPr lang="en-GB" baseline="0" dirty="0"/>
              <a:t>. On a </a:t>
            </a:r>
            <a:r>
              <a:rPr lang="en-GB" baseline="0" dirty="0" err="1"/>
              <a:t>d’abord</a:t>
            </a:r>
            <a:r>
              <a:rPr lang="en-GB" baseline="0" dirty="0"/>
              <a:t> un “wafer” de </a:t>
            </a:r>
            <a:r>
              <a:rPr lang="en-GB" baseline="0" dirty="0" err="1"/>
              <a:t>semiconducteur</a:t>
            </a:r>
            <a:r>
              <a:rPr lang="en-GB" baseline="0" dirty="0"/>
              <a:t> (</a:t>
            </a:r>
            <a:r>
              <a:rPr lang="en-GB" baseline="0" dirty="0" err="1"/>
              <a:t>souvent</a:t>
            </a:r>
            <a:r>
              <a:rPr lang="en-GB" baseline="0" dirty="0"/>
              <a:t> </a:t>
            </a:r>
            <a:r>
              <a:rPr lang="en-GB" baseline="0" dirty="0" err="1"/>
              <a:t>silicium</a:t>
            </a:r>
            <a:r>
              <a:rPr lang="en-GB" baseline="0" dirty="0"/>
              <a:t>) sur </a:t>
            </a:r>
            <a:r>
              <a:rPr lang="en-GB" baseline="0" dirty="0" err="1"/>
              <a:t>lequel</a:t>
            </a:r>
            <a:r>
              <a:rPr lang="en-GB" baseline="0" dirty="0"/>
              <a:t> on </a:t>
            </a:r>
            <a:r>
              <a:rPr lang="en-GB" baseline="0" dirty="0" err="1"/>
              <a:t>va</a:t>
            </a:r>
            <a:r>
              <a:rPr lang="en-GB" baseline="0" dirty="0"/>
              <a:t> “</a:t>
            </a:r>
            <a:r>
              <a:rPr lang="en-GB" baseline="0" dirty="0" err="1"/>
              <a:t>imprimer</a:t>
            </a:r>
            <a:r>
              <a:rPr lang="en-GB" baseline="0" dirty="0"/>
              <a:t>” le circuit (les transistors, les connexions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métal</a:t>
            </a:r>
            <a:r>
              <a:rPr lang="en-GB" baseline="0" dirty="0"/>
              <a:t>, </a:t>
            </a:r>
            <a:r>
              <a:rPr lang="en-GB" baseline="0" dirty="0" err="1"/>
              <a:t>etc</a:t>
            </a:r>
            <a:r>
              <a:rPr lang="en-GB" baseline="0" dirty="0"/>
              <a:t>). Sur </a:t>
            </a:r>
            <a:r>
              <a:rPr lang="en-GB" baseline="0" dirty="0" err="1"/>
              <a:t>chaque</a:t>
            </a:r>
            <a:r>
              <a:rPr lang="en-GB" baseline="0" dirty="0"/>
              <a:t> tranche, on </a:t>
            </a:r>
            <a:r>
              <a:rPr lang="en-GB" baseline="0" dirty="0" err="1"/>
              <a:t>retrouve</a:t>
            </a:r>
            <a:r>
              <a:rPr lang="en-GB" baseline="0" dirty="0"/>
              <a:t> un grand </a:t>
            </a:r>
            <a:r>
              <a:rPr lang="en-GB" baseline="0" dirty="0" err="1"/>
              <a:t>nombre</a:t>
            </a:r>
            <a:r>
              <a:rPr lang="en-GB" baseline="0" dirty="0"/>
              <a:t> de circuits. </a:t>
            </a:r>
            <a:r>
              <a:rPr lang="en-GB" baseline="0" dirty="0" err="1"/>
              <a:t>Ces</a:t>
            </a:r>
            <a:r>
              <a:rPr lang="en-GB" baseline="0" dirty="0"/>
              <a:t> wafers </a:t>
            </a:r>
            <a:r>
              <a:rPr lang="en-GB" baseline="0" dirty="0" err="1"/>
              <a:t>sont</a:t>
            </a:r>
            <a:r>
              <a:rPr lang="en-GB" baseline="0" dirty="0"/>
              <a:t> </a:t>
            </a:r>
            <a:r>
              <a:rPr lang="en-GB" baseline="0" dirty="0" err="1"/>
              <a:t>découpées</a:t>
            </a:r>
            <a:r>
              <a:rPr lang="en-GB" baseline="0" dirty="0"/>
              <a:t> </a:t>
            </a:r>
            <a:r>
              <a:rPr lang="en-GB" baseline="0" dirty="0" err="1"/>
              <a:t>en</a:t>
            </a:r>
            <a:r>
              <a:rPr lang="en-GB" baseline="0" dirty="0"/>
              <a:t> chips. </a:t>
            </a:r>
            <a:r>
              <a:rPr lang="en-GB" baseline="0" dirty="0" err="1"/>
              <a:t>Chacun</a:t>
            </a:r>
            <a:r>
              <a:rPr lang="en-GB" baseline="0" dirty="0"/>
              <a:t> de </a:t>
            </a:r>
            <a:r>
              <a:rPr lang="en-GB" baseline="0" dirty="0" err="1"/>
              <a:t>ces</a:t>
            </a:r>
            <a:r>
              <a:rPr lang="en-GB" baseline="0" dirty="0"/>
              <a:t> chips </a:t>
            </a:r>
            <a:r>
              <a:rPr lang="en-GB" baseline="0" dirty="0" err="1"/>
              <a:t>est</a:t>
            </a:r>
            <a:r>
              <a:rPr lang="en-GB" baseline="0" dirty="0"/>
              <a:t> </a:t>
            </a:r>
            <a:r>
              <a:rPr lang="en-GB" baseline="0" dirty="0" err="1"/>
              <a:t>intégré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un package, pour </a:t>
            </a:r>
            <a:r>
              <a:rPr lang="en-GB" baseline="0" dirty="0" err="1"/>
              <a:t>pouvoir</a:t>
            </a:r>
            <a:r>
              <a:rPr lang="en-GB" baseline="0" dirty="0"/>
              <a:t> </a:t>
            </a:r>
            <a:r>
              <a:rPr lang="en-GB" baseline="0" dirty="0" err="1"/>
              <a:t>être</a:t>
            </a:r>
            <a:r>
              <a:rPr lang="en-GB" baseline="0" dirty="0"/>
              <a:t> après </a:t>
            </a:r>
            <a:r>
              <a:rPr lang="en-GB" baseline="0" dirty="0" err="1"/>
              <a:t>soudé</a:t>
            </a:r>
            <a:r>
              <a:rPr lang="en-GB" baseline="0" dirty="0"/>
              <a:t> sur un circuit </a:t>
            </a:r>
            <a:r>
              <a:rPr lang="en-GB" baseline="0" dirty="0" err="1"/>
              <a:t>imprimé</a:t>
            </a:r>
            <a:r>
              <a:rPr lang="en-GB" baseline="0" dirty="0"/>
              <a:t> avec </a:t>
            </a:r>
            <a:r>
              <a:rPr lang="en-GB" baseline="0" dirty="0" err="1"/>
              <a:t>d’autres</a:t>
            </a:r>
            <a:r>
              <a:rPr lang="en-GB" baseline="0" dirty="0"/>
              <a:t> </a:t>
            </a:r>
            <a:r>
              <a:rPr lang="en-GB" baseline="0" dirty="0" err="1"/>
              <a:t>composants</a:t>
            </a:r>
            <a:r>
              <a:rPr lang="en-GB" baseline="0" dirty="0"/>
              <a:t>. </a:t>
            </a:r>
            <a:r>
              <a:rPr lang="en-GB" baseline="0" dirty="0" err="1"/>
              <a:t>Enfin</a:t>
            </a:r>
            <a:r>
              <a:rPr lang="en-GB" baseline="0" dirty="0"/>
              <a:t>, on </a:t>
            </a:r>
            <a:r>
              <a:rPr lang="en-GB" baseline="0" dirty="0" err="1"/>
              <a:t>retrouve</a:t>
            </a:r>
            <a:r>
              <a:rPr lang="en-GB" baseline="0" dirty="0"/>
              <a:t> le </a:t>
            </a:r>
            <a:r>
              <a:rPr lang="en-GB" baseline="0" dirty="0" err="1"/>
              <a:t>système</a:t>
            </a:r>
            <a:r>
              <a:rPr lang="en-GB" baseline="0" dirty="0"/>
              <a:t> </a:t>
            </a:r>
            <a:r>
              <a:rPr lang="en-GB" baseline="0" dirty="0" err="1"/>
              <a:t>complet</a:t>
            </a:r>
            <a:r>
              <a:rPr lang="en-GB" baseline="0" dirty="0"/>
              <a:t>. </a:t>
            </a:r>
          </a:p>
          <a:p>
            <a:r>
              <a:rPr lang="en-GB" baseline="0" dirty="0"/>
              <a:t>(10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011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1:12</a:t>
            </a:r>
          </a:p>
          <a:p>
            <a:r>
              <a:rPr lang="en-GB" dirty="0"/>
              <a:t>Le circuit </a:t>
            </a:r>
            <a:r>
              <a:rPr lang="en-GB" dirty="0" err="1"/>
              <a:t>électronique</a:t>
            </a:r>
            <a:r>
              <a:rPr lang="en-GB" baseline="0" dirty="0"/>
              <a:t> ne fait pas tout </a:t>
            </a:r>
            <a:r>
              <a:rPr lang="en-GB" baseline="0" dirty="0" err="1"/>
              <a:t>dans</a:t>
            </a:r>
            <a:r>
              <a:rPr lang="en-GB" baseline="0" dirty="0"/>
              <a:t> un objet </a:t>
            </a:r>
            <a:r>
              <a:rPr lang="en-GB" baseline="0" dirty="0" err="1"/>
              <a:t>numérique</a:t>
            </a:r>
            <a:r>
              <a:rPr lang="en-GB" baseline="0" dirty="0"/>
              <a:t>, on </a:t>
            </a:r>
            <a:r>
              <a:rPr lang="en-GB" baseline="0" dirty="0" err="1"/>
              <a:t>retrouve</a:t>
            </a:r>
            <a:r>
              <a:rPr lang="en-GB" baseline="0" dirty="0"/>
              <a:t> </a:t>
            </a:r>
            <a:r>
              <a:rPr lang="en-GB" baseline="0" dirty="0" err="1"/>
              <a:t>souvent</a:t>
            </a:r>
            <a:r>
              <a:rPr lang="en-GB" baseline="0" dirty="0"/>
              <a:t> </a:t>
            </a:r>
            <a:r>
              <a:rPr lang="en-GB" baseline="0" dirty="0" err="1"/>
              <a:t>d’autres</a:t>
            </a:r>
            <a:r>
              <a:rPr lang="en-GB" baseline="0" dirty="0"/>
              <a:t> </a:t>
            </a:r>
            <a:r>
              <a:rPr lang="en-GB" baseline="0" dirty="0" err="1"/>
              <a:t>fonctions</a:t>
            </a:r>
            <a:r>
              <a:rPr lang="en-GB" baseline="0" dirty="0"/>
              <a:t> qui </a:t>
            </a:r>
            <a:r>
              <a:rPr lang="en-GB" baseline="0" dirty="0" err="1"/>
              <a:t>interagissent</a:t>
            </a:r>
            <a:r>
              <a:rPr lang="en-GB" baseline="0" dirty="0"/>
              <a:t> avec le </a:t>
            </a:r>
            <a:r>
              <a:rPr lang="en-GB" baseline="0" dirty="0" err="1"/>
              <a:t>processeur</a:t>
            </a:r>
            <a:r>
              <a:rPr lang="en-GB" baseline="0" dirty="0"/>
              <a:t> central. On a </a:t>
            </a:r>
            <a:r>
              <a:rPr lang="en-GB" baseline="0" dirty="0" err="1"/>
              <a:t>également</a:t>
            </a:r>
            <a:r>
              <a:rPr lang="en-GB" baseline="0" dirty="0"/>
              <a:t> </a:t>
            </a:r>
            <a:r>
              <a:rPr lang="en-GB" baseline="0" dirty="0" err="1"/>
              <a:t>toute</a:t>
            </a:r>
            <a:r>
              <a:rPr lang="en-GB" baseline="0" dirty="0"/>
              <a:t> un </a:t>
            </a:r>
            <a:r>
              <a:rPr lang="en-GB" baseline="0" dirty="0" err="1"/>
              <a:t>partie</a:t>
            </a:r>
            <a:r>
              <a:rPr lang="en-GB" baseline="0" dirty="0"/>
              <a:t> </a:t>
            </a:r>
            <a:r>
              <a:rPr lang="en-GB" baseline="0" dirty="0" err="1"/>
              <a:t>qu’on</a:t>
            </a:r>
            <a:r>
              <a:rPr lang="en-GB" baseline="0" dirty="0"/>
              <a:t> </a:t>
            </a:r>
            <a:r>
              <a:rPr lang="en-GB" baseline="0" dirty="0" err="1"/>
              <a:t>voit</a:t>
            </a:r>
            <a:r>
              <a:rPr lang="en-GB" baseline="0" dirty="0"/>
              <a:t> </a:t>
            </a:r>
            <a:r>
              <a:rPr lang="en-GB" baseline="0" dirty="0" err="1"/>
              <a:t>moins</a:t>
            </a:r>
            <a:r>
              <a:rPr lang="en-GB" baseline="0" dirty="0"/>
              <a:t>, accessible via internet.</a:t>
            </a:r>
          </a:p>
          <a:p>
            <a:r>
              <a:rPr lang="en-GB" baseline="0" dirty="0"/>
              <a:t>(3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027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1:15</a:t>
            </a:r>
          </a:p>
          <a:p>
            <a:r>
              <a:rPr lang="en-GB" dirty="0" err="1"/>
              <a:t>Chaque</a:t>
            </a:r>
            <a:r>
              <a:rPr lang="en-GB" dirty="0"/>
              <a:t> </a:t>
            </a:r>
            <a:r>
              <a:rPr lang="en-GB" dirty="0" err="1"/>
              <a:t>groupe</a:t>
            </a:r>
            <a:r>
              <a:rPr lang="en-GB" dirty="0"/>
              <a:t> </a:t>
            </a:r>
            <a:r>
              <a:rPr lang="en-GB" dirty="0" err="1"/>
              <a:t>reçoit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liste</a:t>
            </a:r>
            <a:r>
              <a:rPr lang="en-GB" dirty="0"/>
              <a:t> de </a:t>
            </a:r>
            <a:r>
              <a:rPr lang="en-GB" dirty="0" err="1"/>
              <a:t>noms</a:t>
            </a:r>
            <a:r>
              <a:rPr lang="en-GB" dirty="0"/>
              <a:t> et de </a:t>
            </a:r>
            <a:r>
              <a:rPr lang="en-GB" dirty="0" err="1"/>
              <a:t>fonctions</a:t>
            </a:r>
            <a:r>
              <a:rPr lang="en-GB" dirty="0"/>
              <a:t>. Le but</a:t>
            </a:r>
            <a:r>
              <a:rPr lang="en-GB" baseline="0" dirty="0"/>
              <a:t> </a:t>
            </a:r>
            <a:r>
              <a:rPr lang="en-GB" baseline="0" dirty="0" err="1"/>
              <a:t>est</a:t>
            </a:r>
            <a:r>
              <a:rPr lang="en-GB" baseline="0" dirty="0"/>
              <a:t> de </a:t>
            </a:r>
            <a:r>
              <a:rPr lang="en-GB" baseline="0" dirty="0" err="1"/>
              <a:t>relier</a:t>
            </a:r>
            <a:r>
              <a:rPr lang="en-GB" baseline="0" dirty="0"/>
              <a:t> un nom à </a:t>
            </a:r>
            <a:r>
              <a:rPr lang="en-GB" baseline="0" dirty="0" err="1"/>
              <a:t>une</a:t>
            </a:r>
            <a:r>
              <a:rPr lang="en-GB" baseline="0" dirty="0"/>
              <a:t> </a:t>
            </a:r>
            <a:r>
              <a:rPr lang="en-GB" baseline="0" dirty="0" err="1"/>
              <a:t>fonction</a:t>
            </a:r>
            <a:r>
              <a:rPr lang="en-GB" baseline="0" dirty="0"/>
              <a:t> et un des </a:t>
            </a:r>
            <a:r>
              <a:rPr lang="en-GB" baseline="0" dirty="0" err="1"/>
              <a:t>objets</a:t>
            </a:r>
            <a:r>
              <a:rPr lang="en-GB" baseline="0" dirty="0"/>
              <a:t> </a:t>
            </a:r>
            <a:r>
              <a:rPr lang="en-GB" baseline="0" dirty="0" err="1"/>
              <a:t>disposés</a:t>
            </a:r>
            <a:r>
              <a:rPr lang="en-GB" baseline="0" dirty="0"/>
              <a:t> sur </a:t>
            </a:r>
            <a:r>
              <a:rPr lang="en-GB" baseline="0" dirty="0" err="1"/>
              <a:t>une</a:t>
            </a:r>
            <a:r>
              <a:rPr lang="en-GB" baseline="0" dirty="0"/>
              <a:t> table. </a:t>
            </a:r>
          </a:p>
          <a:p>
            <a:r>
              <a:rPr lang="en-GB" baseline="0" dirty="0"/>
              <a:t>(10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88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1:25</a:t>
            </a:r>
          </a:p>
          <a:p>
            <a:r>
              <a:rPr lang="en-GB" dirty="0" err="1"/>
              <a:t>L’électronique</a:t>
            </a:r>
            <a:r>
              <a:rPr lang="en-GB" dirty="0"/>
              <a:t> nous offer </a:t>
            </a:r>
            <a:r>
              <a:rPr lang="en-GB" dirty="0" err="1"/>
              <a:t>énormément</a:t>
            </a:r>
            <a:r>
              <a:rPr lang="en-GB" dirty="0"/>
              <a:t> de </a:t>
            </a:r>
            <a:r>
              <a:rPr lang="en-GB" dirty="0" err="1"/>
              <a:t>possibilités</a:t>
            </a:r>
            <a:r>
              <a:rPr lang="en-GB" dirty="0"/>
              <a:t> pour</a:t>
            </a:r>
            <a:r>
              <a:rPr lang="en-GB" baseline="0" dirty="0"/>
              <a:t> </a:t>
            </a:r>
            <a:r>
              <a:rPr lang="en-GB" baseline="0" dirty="0" err="1"/>
              <a:t>améliorer</a:t>
            </a:r>
            <a:r>
              <a:rPr lang="en-GB" baseline="0" dirty="0"/>
              <a:t> </a:t>
            </a:r>
            <a:r>
              <a:rPr lang="en-GB" baseline="0" dirty="0" err="1"/>
              <a:t>notre</a:t>
            </a:r>
            <a:r>
              <a:rPr lang="en-GB" baseline="0" dirty="0"/>
              <a:t> </a:t>
            </a:r>
            <a:r>
              <a:rPr lang="en-GB" baseline="0" dirty="0" err="1"/>
              <a:t>quotidien</a:t>
            </a:r>
            <a:r>
              <a:rPr lang="en-GB" baseline="0" dirty="0"/>
              <a:t>. </a:t>
            </a:r>
            <a:r>
              <a:rPr lang="en-GB" baseline="0" dirty="0" err="1"/>
              <a:t>Cependant</a:t>
            </a:r>
            <a:r>
              <a:rPr lang="en-GB" baseline="0" dirty="0"/>
              <a:t>, </a:t>
            </a:r>
            <a:r>
              <a:rPr lang="en-GB" baseline="0" dirty="0" err="1"/>
              <a:t>l’omniprésence</a:t>
            </a:r>
            <a:r>
              <a:rPr lang="en-GB" baseline="0" dirty="0"/>
              <a:t> des </a:t>
            </a:r>
            <a:r>
              <a:rPr lang="en-GB" baseline="0" dirty="0" err="1"/>
              <a:t>objets</a:t>
            </a:r>
            <a:r>
              <a:rPr lang="en-GB" baseline="0" dirty="0"/>
              <a:t> </a:t>
            </a:r>
            <a:r>
              <a:rPr lang="en-GB" baseline="0" dirty="0" err="1"/>
              <a:t>électroniques</a:t>
            </a:r>
            <a:r>
              <a:rPr lang="en-GB" baseline="0" dirty="0"/>
              <a:t> </a:t>
            </a:r>
            <a:r>
              <a:rPr lang="en-GB" baseline="0" dirty="0" err="1"/>
              <a:t>est</a:t>
            </a:r>
            <a:r>
              <a:rPr lang="en-GB" baseline="0" dirty="0"/>
              <a:t> </a:t>
            </a:r>
            <a:r>
              <a:rPr lang="en-GB" baseline="0" dirty="0" err="1"/>
              <a:t>aussi</a:t>
            </a:r>
            <a:r>
              <a:rPr lang="en-GB" baseline="0" dirty="0"/>
              <a:t> </a:t>
            </a:r>
            <a:r>
              <a:rPr lang="en-GB" baseline="0" dirty="0" err="1"/>
              <a:t>liée</a:t>
            </a:r>
            <a:r>
              <a:rPr lang="en-GB" baseline="0" dirty="0"/>
              <a:t> à </a:t>
            </a:r>
            <a:r>
              <a:rPr lang="en-GB" baseline="0" dirty="0" err="1"/>
              <a:t>une</a:t>
            </a:r>
            <a:r>
              <a:rPr lang="en-GB" baseline="0" dirty="0"/>
              <a:t> augmentation de la </a:t>
            </a:r>
            <a:r>
              <a:rPr lang="en-GB" baseline="0" dirty="0" err="1"/>
              <a:t>quantité</a:t>
            </a:r>
            <a:r>
              <a:rPr lang="en-GB" baseline="0" dirty="0"/>
              <a:t> de </a:t>
            </a:r>
            <a:r>
              <a:rPr lang="en-GB" baseline="0" dirty="0" err="1"/>
              <a:t>déchets</a:t>
            </a:r>
            <a:r>
              <a:rPr lang="en-GB" baseline="0" dirty="0"/>
              <a:t> </a:t>
            </a:r>
            <a:r>
              <a:rPr lang="en-GB" baseline="0" dirty="0" err="1"/>
              <a:t>générés</a:t>
            </a:r>
            <a:r>
              <a:rPr lang="en-GB" baseline="0" dirty="0"/>
              <a:t>. Hors </a:t>
            </a:r>
            <a:r>
              <a:rPr lang="en-GB" baseline="0" dirty="0" err="1"/>
              <a:t>ces</a:t>
            </a:r>
            <a:r>
              <a:rPr lang="en-GB" baseline="0" dirty="0"/>
              <a:t> </a:t>
            </a:r>
            <a:r>
              <a:rPr lang="en-GB" baseline="0" dirty="0" err="1"/>
              <a:t>déchets</a:t>
            </a:r>
            <a:r>
              <a:rPr lang="en-GB" baseline="0" dirty="0"/>
              <a:t> </a:t>
            </a:r>
            <a:r>
              <a:rPr lang="en-GB" baseline="0" dirty="0" err="1"/>
              <a:t>sont</a:t>
            </a:r>
            <a:r>
              <a:rPr lang="en-GB" baseline="0" dirty="0"/>
              <a:t> </a:t>
            </a:r>
            <a:r>
              <a:rPr lang="en-GB" baseline="0" dirty="0" err="1"/>
              <a:t>particulièrement</a:t>
            </a:r>
            <a:r>
              <a:rPr lang="en-GB" baseline="0" dirty="0"/>
              <a:t> </a:t>
            </a:r>
            <a:r>
              <a:rPr lang="en-GB" baseline="0" dirty="0" err="1"/>
              <a:t>polluants</a:t>
            </a:r>
            <a:r>
              <a:rPr lang="en-GB" baseline="0" dirty="0"/>
              <a:t>, </a:t>
            </a:r>
            <a:r>
              <a:rPr lang="en-GB" baseline="0" dirty="0" err="1"/>
              <a:t>difficiles</a:t>
            </a:r>
            <a:r>
              <a:rPr lang="en-GB" baseline="0" dirty="0"/>
              <a:t> à recycler, </a:t>
            </a:r>
            <a:r>
              <a:rPr lang="en-GB" baseline="0" dirty="0" err="1"/>
              <a:t>nécessitent</a:t>
            </a:r>
            <a:r>
              <a:rPr lang="en-GB" baseline="0" dirty="0"/>
              <a:t> des </a:t>
            </a:r>
            <a:r>
              <a:rPr lang="en-GB" baseline="0" dirty="0" err="1"/>
              <a:t>métaux</a:t>
            </a:r>
            <a:r>
              <a:rPr lang="en-GB" baseline="0" dirty="0"/>
              <a:t> </a:t>
            </a:r>
            <a:r>
              <a:rPr lang="en-GB" baseline="0" dirty="0" err="1"/>
              <a:t>rares</a:t>
            </a:r>
            <a:r>
              <a:rPr lang="en-GB" baseline="0" dirty="0"/>
              <a:t> et </a:t>
            </a:r>
            <a:r>
              <a:rPr lang="en-GB" baseline="0" dirty="0" err="1"/>
              <a:t>difficiles</a:t>
            </a:r>
            <a:r>
              <a:rPr lang="en-GB" baseline="0" dirty="0"/>
              <a:t> à </a:t>
            </a:r>
            <a:r>
              <a:rPr lang="en-GB" baseline="0" dirty="0" err="1"/>
              <a:t>extraire</a:t>
            </a:r>
            <a:r>
              <a:rPr lang="en-GB" baseline="0" dirty="0"/>
              <a:t>, et </a:t>
            </a:r>
            <a:r>
              <a:rPr lang="en-GB" baseline="0" dirty="0" err="1"/>
              <a:t>sont</a:t>
            </a:r>
            <a:r>
              <a:rPr lang="en-GB" baseline="0" dirty="0"/>
              <a:t> </a:t>
            </a:r>
            <a:r>
              <a:rPr lang="en-GB" baseline="0" dirty="0" err="1"/>
              <a:t>liés</a:t>
            </a:r>
            <a:r>
              <a:rPr lang="en-GB" baseline="0" dirty="0"/>
              <a:t> à des conditions </a:t>
            </a:r>
            <a:r>
              <a:rPr lang="en-GB" baseline="0" dirty="0" err="1"/>
              <a:t>difficiles</a:t>
            </a:r>
            <a:r>
              <a:rPr lang="en-GB" baseline="0" dirty="0"/>
              <a:t> pour les </a:t>
            </a:r>
            <a:r>
              <a:rPr lang="en-GB" baseline="0" dirty="0" err="1"/>
              <a:t>travailleurs</a:t>
            </a:r>
            <a:r>
              <a:rPr lang="en-GB" baseline="0" dirty="0"/>
              <a:t>, </a:t>
            </a:r>
            <a:r>
              <a:rPr lang="en-GB" baseline="0" dirty="0" err="1"/>
              <a:t>souvent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des pays </a:t>
            </a:r>
            <a:r>
              <a:rPr lang="en-GB" baseline="0" dirty="0" err="1"/>
              <a:t>pauvres</a:t>
            </a:r>
            <a:r>
              <a:rPr lang="en-GB" baseline="0" dirty="0"/>
              <a:t>. </a:t>
            </a:r>
          </a:p>
          <a:p>
            <a:r>
              <a:rPr lang="en-GB" baseline="0" dirty="0"/>
              <a:t>Que </a:t>
            </a:r>
            <a:r>
              <a:rPr lang="en-GB" baseline="0" dirty="0" err="1"/>
              <a:t>peut</a:t>
            </a:r>
            <a:r>
              <a:rPr lang="en-GB" baseline="0" dirty="0"/>
              <a:t>-on faire à </a:t>
            </a:r>
            <a:r>
              <a:rPr lang="en-GB" baseline="0" dirty="0" err="1"/>
              <a:t>notre</a:t>
            </a:r>
            <a:r>
              <a:rPr lang="en-GB" baseline="0" dirty="0"/>
              <a:t> echelle pour continuer à </a:t>
            </a:r>
            <a:r>
              <a:rPr lang="en-GB" baseline="0" dirty="0" err="1"/>
              <a:t>bénéficier</a:t>
            </a:r>
            <a:r>
              <a:rPr lang="en-GB" baseline="0" dirty="0"/>
              <a:t> des </a:t>
            </a:r>
            <a:r>
              <a:rPr lang="en-GB" baseline="0" dirty="0" err="1"/>
              <a:t>avantages</a:t>
            </a:r>
            <a:r>
              <a:rPr lang="en-GB" baseline="0" dirty="0"/>
              <a:t> de </a:t>
            </a:r>
            <a:r>
              <a:rPr lang="en-GB" baseline="0" dirty="0" err="1"/>
              <a:t>l’électronique</a:t>
            </a:r>
            <a:r>
              <a:rPr lang="en-GB" baseline="0" dirty="0"/>
              <a:t> sans faire de </a:t>
            </a:r>
            <a:r>
              <a:rPr lang="en-GB" baseline="0" dirty="0" err="1"/>
              <a:t>notre</a:t>
            </a:r>
            <a:r>
              <a:rPr lang="en-GB" baseline="0" dirty="0"/>
              <a:t> </a:t>
            </a:r>
            <a:r>
              <a:rPr lang="en-GB" baseline="0" dirty="0" err="1"/>
              <a:t>planète</a:t>
            </a:r>
            <a:r>
              <a:rPr lang="en-GB" baseline="0" dirty="0"/>
              <a:t> </a:t>
            </a:r>
            <a:r>
              <a:rPr lang="en-GB" baseline="0" dirty="0" err="1"/>
              <a:t>une</a:t>
            </a:r>
            <a:r>
              <a:rPr lang="en-GB" baseline="0" dirty="0"/>
              <a:t> </a:t>
            </a:r>
            <a:r>
              <a:rPr lang="en-GB" baseline="0" dirty="0" err="1"/>
              <a:t>poubelle</a:t>
            </a:r>
            <a:r>
              <a:rPr lang="en-GB" baseline="0" dirty="0"/>
              <a:t>? </a:t>
            </a:r>
          </a:p>
          <a:p>
            <a:r>
              <a:rPr lang="en-GB" baseline="0" dirty="0"/>
              <a:t>(5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95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0:08</a:t>
            </a:r>
          </a:p>
          <a:p>
            <a:r>
              <a:rPr lang="en-GB" dirty="0"/>
              <a:t>Question à poser:</a:t>
            </a:r>
            <a:r>
              <a:rPr lang="en-GB" baseline="0" dirty="0"/>
              <a:t> “</a:t>
            </a:r>
            <a:r>
              <a:rPr lang="en-GB" baseline="0" dirty="0" err="1"/>
              <a:t>Dans</a:t>
            </a:r>
            <a:r>
              <a:rPr lang="en-GB" baseline="0" dirty="0"/>
              <a:t> quells </a:t>
            </a:r>
            <a:r>
              <a:rPr lang="en-GB" baseline="0" dirty="0" err="1"/>
              <a:t>objets</a:t>
            </a:r>
            <a:r>
              <a:rPr lang="en-GB" baseline="0" dirty="0"/>
              <a:t> du </a:t>
            </a:r>
            <a:r>
              <a:rPr lang="en-GB" baseline="0" dirty="0" err="1"/>
              <a:t>quotidient</a:t>
            </a:r>
            <a:r>
              <a:rPr lang="en-GB" baseline="0" dirty="0"/>
              <a:t> </a:t>
            </a:r>
            <a:r>
              <a:rPr lang="en-GB" baseline="0" dirty="0" err="1"/>
              <a:t>retrouve</a:t>
            </a:r>
            <a:r>
              <a:rPr lang="en-GB" baseline="0" dirty="0"/>
              <a:t>-t-on de </a:t>
            </a:r>
            <a:r>
              <a:rPr lang="en-GB" baseline="0" dirty="0" err="1"/>
              <a:t>l’électronique</a:t>
            </a:r>
            <a:r>
              <a:rPr lang="en-GB" baseline="0" dirty="0"/>
              <a:t>?”</a:t>
            </a:r>
          </a:p>
          <a:p>
            <a:r>
              <a:rPr lang="en-GB" baseline="0" dirty="0"/>
              <a:t>(5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36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0:13</a:t>
            </a:r>
          </a:p>
          <a:p>
            <a:r>
              <a:rPr lang="en-GB" dirty="0" err="1"/>
              <a:t>D’habitude</a:t>
            </a:r>
            <a:r>
              <a:rPr lang="en-GB" dirty="0"/>
              <a:t>,</a:t>
            </a:r>
            <a:r>
              <a:rPr lang="en-GB" baseline="0" dirty="0"/>
              <a:t> </a:t>
            </a:r>
            <a:r>
              <a:rPr lang="en-GB" baseline="0" dirty="0" err="1"/>
              <a:t>voici</a:t>
            </a:r>
            <a:r>
              <a:rPr lang="en-GB" baseline="0" dirty="0"/>
              <a:t> </a:t>
            </a:r>
            <a:r>
              <a:rPr lang="en-GB" baseline="0" dirty="0" err="1"/>
              <a:t>ce</a:t>
            </a:r>
            <a:r>
              <a:rPr lang="en-GB" baseline="0" dirty="0"/>
              <a:t> </a:t>
            </a:r>
            <a:r>
              <a:rPr lang="en-GB" baseline="0" dirty="0" err="1"/>
              <a:t>qu’on</a:t>
            </a:r>
            <a:r>
              <a:rPr lang="en-GB" baseline="0" dirty="0"/>
              <a:t> </a:t>
            </a:r>
            <a:r>
              <a:rPr lang="en-GB" baseline="0" dirty="0" err="1"/>
              <a:t>connait</a:t>
            </a:r>
            <a:r>
              <a:rPr lang="en-GB" baseline="0" dirty="0"/>
              <a:t> de </a:t>
            </a:r>
            <a:r>
              <a:rPr lang="en-GB" baseline="0" dirty="0" err="1"/>
              <a:t>nos</a:t>
            </a:r>
            <a:r>
              <a:rPr lang="en-GB" baseline="0" dirty="0"/>
              <a:t> </a:t>
            </a:r>
            <a:r>
              <a:rPr lang="en-GB" baseline="0" dirty="0" err="1"/>
              <a:t>outils</a:t>
            </a:r>
            <a:r>
              <a:rPr lang="en-GB" baseline="0" dirty="0"/>
              <a:t> </a:t>
            </a:r>
            <a:r>
              <a:rPr lang="en-GB" baseline="0" dirty="0" err="1"/>
              <a:t>électroniques</a:t>
            </a:r>
            <a:endParaRPr lang="en-GB" dirty="0"/>
          </a:p>
          <a:p>
            <a:r>
              <a:rPr lang="en-GB" dirty="0" err="1"/>
              <a:t>Aujourd’hui</a:t>
            </a:r>
            <a:r>
              <a:rPr lang="en-GB" dirty="0"/>
              <a:t>, nous </a:t>
            </a:r>
            <a:r>
              <a:rPr lang="en-GB" dirty="0" err="1"/>
              <a:t>allons</a:t>
            </a:r>
            <a:r>
              <a:rPr lang="en-GB" dirty="0"/>
              <a:t> </a:t>
            </a:r>
            <a:r>
              <a:rPr lang="en-GB" dirty="0" err="1"/>
              <a:t>rentrer</a:t>
            </a:r>
            <a:r>
              <a:rPr lang="en-GB" dirty="0"/>
              <a:t> </a:t>
            </a:r>
            <a:r>
              <a:rPr lang="en-GB" dirty="0" err="1"/>
              <a:t>dans</a:t>
            </a:r>
            <a:r>
              <a:rPr lang="en-GB" dirty="0"/>
              <a:t> </a:t>
            </a:r>
            <a:r>
              <a:rPr lang="en-GB" dirty="0" err="1"/>
              <a:t>ces</a:t>
            </a:r>
            <a:r>
              <a:rPr lang="en-GB" dirty="0"/>
              <a:t> </a:t>
            </a:r>
            <a:r>
              <a:rPr lang="en-GB" dirty="0" err="1"/>
              <a:t>outils</a:t>
            </a:r>
            <a:r>
              <a:rPr lang="en-GB" baseline="0" dirty="0"/>
              <a:t> et </a:t>
            </a:r>
            <a:r>
              <a:rPr lang="en-GB" baseline="0" dirty="0" err="1"/>
              <a:t>avoir</a:t>
            </a:r>
            <a:r>
              <a:rPr lang="en-GB" baseline="0" dirty="0"/>
              <a:t> un </a:t>
            </a:r>
            <a:r>
              <a:rPr lang="en-GB" baseline="0" dirty="0" err="1"/>
              <a:t>aperçu</a:t>
            </a:r>
            <a:r>
              <a:rPr lang="en-GB" baseline="0" dirty="0"/>
              <a:t> de comment </a:t>
            </a:r>
            <a:r>
              <a:rPr lang="en-GB" baseline="0" dirty="0" err="1"/>
              <a:t>ils</a:t>
            </a:r>
            <a:r>
              <a:rPr lang="en-GB" baseline="0" dirty="0"/>
              <a:t> </a:t>
            </a:r>
            <a:r>
              <a:rPr lang="en-GB" baseline="0" dirty="0" err="1"/>
              <a:t>fonctionnent</a:t>
            </a:r>
            <a:endParaRPr lang="en-GB" baseline="0" dirty="0"/>
          </a:p>
          <a:p>
            <a:r>
              <a:rPr lang="en-GB" baseline="0" dirty="0"/>
              <a:t>(2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210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0:15</a:t>
            </a:r>
          </a:p>
          <a:p>
            <a:r>
              <a:rPr lang="en-GB" dirty="0"/>
              <a:t>Les </a:t>
            </a:r>
            <a:r>
              <a:rPr lang="en-GB" dirty="0" err="1"/>
              <a:t>outils</a:t>
            </a:r>
            <a:r>
              <a:rPr lang="en-GB" dirty="0"/>
              <a:t> </a:t>
            </a:r>
            <a:r>
              <a:rPr lang="en-GB" dirty="0" err="1"/>
              <a:t>électroniques</a:t>
            </a:r>
            <a:r>
              <a:rPr lang="en-GB" dirty="0"/>
              <a:t> </a:t>
            </a:r>
            <a:r>
              <a:rPr lang="en-GB" dirty="0" err="1"/>
              <a:t>n’interagissent</a:t>
            </a:r>
            <a:r>
              <a:rPr lang="en-GB" dirty="0"/>
              <a:t> pas</a:t>
            </a:r>
            <a:r>
              <a:rPr lang="en-GB" baseline="0" dirty="0"/>
              <a:t> avec le monde physique de la </a:t>
            </a:r>
            <a:r>
              <a:rPr lang="en-GB" baseline="0" dirty="0" err="1"/>
              <a:t>même</a:t>
            </a:r>
            <a:r>
              <a:rPr lang="en-GB" baseline="0" dirty="0"/>
              <a:t> </a:t>
            </a:r>
            <a:r>
              <a:rPr lang="en-GB" baseline="0" dirty="0" err="1"/>
              <a:t>façon</a:t>
            </a:r>
            <a:r>
              <a:rPr lang="en-GB" baseline="0" dirty="0"/>
              <a:t> que nous, </a:t>
            </a:r>
            <a:r>
              <a:rPr lang="en-GB" baseline="0" dirty="0" err="1"/>
              <a:t>ils</a:t>
            </a:r>
            <a:r>
              <a:rPr lang="en-GB" baseline="0" dirty="0"/>
              <a:t> </a:t>
            </a:r>
            <a:r>
              <a:rPr lang="en-GB" baseline="0" dirty="0" err="1"/>
              <a:t>ont</a:t>
            </a:r>
            <a:r>
              <a:rPr lang="en-GB" baseline="0" dirty="0"/>
              <a:t> </a:t>
            </a:r>
            <a:r>
              <a:rPr lang="en-GB" baseline="0" dirty="0" err="1"/>
              <a:t>donc</a:t>
            </a:r>
            <a:r>
              <a:rPr lang="en-GB" baseline="0" dirty="0"/>
              <a:t> </a:t>
            </a:r>
            <a:r>
              <a:rPr lang="en-GB" baseline="0" dirty="0" err="1"/>
              <a:t>leur</a:t>
            </a:r>
            <a:r>
              <a:rPr lang="en-GB" baseline="0" dirty="0"/>
              <a:t> </a:t>
            </a:r>
            <a:r>
              <a:rPr lang="en-GB" baseline="0" dirty="0" err="1"/>
              <a:t>langage</a:t>
            </a:r>
            <a:r>
              <a:rPr lang="en-GB" baseline="0" dirty="0"/>
              <a:t> </a:t>
            </a:r>
            <a:r>
              <a:rPr lang="en-GB" baseline="0" dirty="0" err="1"/>
              <a:t>bien</a:t>
            </a:r>
            <a:r>
              <a:rPr lang="en-GB" baseline="0" dirty="0"/>
              <a:t> à </a:t>
            </a:r>
            <a:r>
              <a:rPr lang="en-GB" baseline="0" dirty="0" err="1"/>
              <a:t>eux</a:t>
            </a:r>
            <a:r>
              <a:rPr lang="en-GB" baseline="0" dirty="0"/>
              <a:t>. </a:t>
            </a:r>
          </a:p>
          <a:p>
            <a:r>
              <a:rPr lang="en-GB" baseline="0" dirty="0"/>
              <a:t>(3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51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0:18</a:t>
            </a:r>
          </a:p>
          <a:p>
            <a:r>
              <a:rPr lang="en-GB" dirty="0" err="1"/>
              <a:t>Chaque</a:t>
            </a:r>
            <a:r>
              <a:rPr lang="en-GB" dirty="0"/>
              <a:t> </a:t>
            </a:r>
            <a:r>
              <a:rPr lang="en-GB" dirty="0" err="1"/>
              <a:t>groupe</a:t>
            </a:r>
            <a:r>
              <a:rPr lang="en-GB" dirty="0"/>
              <a:t> </a:t>
            </a:r>
            <a:r>
              <a:rPr lang="en-GB" dirty="0" err="1"/>
              <a:t>désigne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personne</a:t>
            </a:r>
            <a:r>
              <a:rPr lang="en-GB" dirty="0"/>
              <a:t> qui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envoyer</a:t>
            </a:r>
            <a:r>
              <a:rPr lang="en-GB" dirty="0"/>
              <a:t> le code</a:t>
            </a:r>
            <a:r>
              <a:rPr lang="en-GB" baseline="0" dirty="0"/>
              <a:t> secret et </a:t>
            </a:r>
            <a:r>
              <a:rPr lang="en-GB" baseline="0" dirty="0" err="1"/>
              <a:t>reçoivent</a:t>
            </a:r>
            <a:r>
              <a:rPr lang="en-GB" baseline="0" dirty="0"/>
              <a:t> </a:t>
            </a:r>
            <a:r>
              <a:rPr lang="en-GB" baseline="0" dirty="0" err="1"/>
              <a:t>une</a:t>
            </a:r>
            <a:r>
              <a:rPr lang="en-GB" baseline="0" dirty="0"/>
              <a:t> </a:t>
            </a:r>
            <a:r>
              <a:rPr lang="en-GB" baseline="0" dirty="0" err="1"/>
              <a:t>plaquette</a:t>
            </a:r>
            <a:r>
              <a:rPr lang="en-GB" baseline="0" dirty="0"/>
              <a:t> avec les </a:t>
            </a:r>
            <a:r>
              <a:rPr lang="en-GB" baseline="0" dirty="0" err="1"/>
              <a:t>leds</a:t>
            </a:r>
            <a:r>
              <a:rPr lang="en-GB" baseline="0" dirty="0"/>
              <a:t>, le tableau ASCII et la source 12V. Le </a:t>
            </a:r>
            <a:r>
              <a:rPr lang="en-GB" baseline="0" dirty="0" err="1"/>
              <a:t>groupe</a:t>
            </a:r>
            <a:r>
              <a:rPr lang="en-GB" baseline="0" dirty="0"/>
              <a:t> se met </a:t>
            </a:r>
            <a:r>
              <a:rPr lang="en-GB" baseline="0" dirty="0" err="1"/>
              <a:t>d’accord</a:t>
            </a:r>
            <a:r>
              <a:rPr lang="en-GB" baseline="0" dirty="0"/>
              <a:t> sur le </a:t>
            </a:r>
            <a:r>
              <a:rPr lang="en-GB" baseline="0" dirty="0" err="1"/>
              <a:t>protocole</a:t>
            </a:r>
            <a:r>
              <a:rPr lang="en-GB" baseline="0" dirty="0"/>
              <a:t> </a:t>
            </a:r>
            <a:r>
              <a:rPr lang="en-GB" baseline="0" dirty="0" err="1"/>
              <a:t>qu’ils</a:t>
            </a:r>
            <a:r>
              <a:rPr lang="en-GB" baseline="0" dirty="0"/>
              <a:t> </a:t>
            </a:r>
            <a:r>
              <a:rPr lang="en-GB" baseline="0" dirty="0" err="1"/>
              <a:t>vont</a:t>
            </a:r>
            <a:r>
              <a:rPr lang="en-GB" baseline="0" dirty="0"/>
              <a:t> utiliser pour </a:t>
            </a:r>
            <a:r>
              <a:rPr lang="en-GB" baseline="0" dirty="0" err="1"/>
              <a:t>s’envoyer</a:t>
            </a:r>
            <a:r>
              <a:rPr lang="en-GB" baseline="0" dirty="0"/>
              <a:t> le code. On distribute le code sur des bouts de </a:t>
            </a:r>
            <a:r>
              <a:rPr lang="en-GB" baseline="0" dirty="0" err="1"/>
              <a:t>papier</a:t>
            </a:r>
            <a:r>
              <a:rPr lang="en-GB" baseline="0" dirty="0"/>
              <a:t>. Au go, les </a:t>
            </a:r>
            <a:r>
              <a:rPr lang="en-GB" baseline="0" dirty="0" err="1"/>
              <a:t>émetteurs</a:t>
            </a:r>
            <a:r>
              <a:rPr lang="en-GB" baseline="0" dirty="0"/>
              <a:t> </a:t>
            </a:r>
            <a:r>
              <a:rPr lang="en-GB" baseline="0" dirty="0" err="1"/>
              <a:t>ouvrent</a:t>
            </a:r>
            <a:r>
              <a:rPr lang="en-GB" baseline="0" dirty="0"/>
              <a:t> le </a:t>
            </a:r>
            <a:r>
              <a:rPr lang="en-GB" baseline="0" dirty="0" err="1"/>
              <a:t>papier</a:t>
            </a:r>
            <a:r>
              <a:rPr lang="en-GB" baseline="0" dirty="0"/>
              <a:t> et </a:t>
            </a:r>
            <a:r>
              <a:rPr lang="en-GB" baseline="0" dirty="0" err="1"/>
              <a:t>envoient</a:t>
            </a:r>
            <a:r>
              <a:rPr lang="en-GB" baseline="0" dirty="0"/>
              <a:t> le message (plus de communication </a:t>
            </a:r>
            <a:r>
              <a:rPr lang="en-GB" baseline="0" dirty="0" err="1"/>
              <a:t>verbale</a:t>
            </a:r>
            <a:r>
              <a:rPr lang="en-GB" baseline="0" dirty="0"/>
              <a:t> à </a:t>
            </a:r>
            <a:r>
              <a:rPr lang="en-GB" baseline="0" dirty="0" err="1"/>
              <a:t>partir</a:t>
            </a:r>
            <a:r>
              <a:rPr lang="en-GB" baseline="0" dirty="0"/>
              <a:t> de </a:t>
            </a:r>
            <a:r>
              <a:rPr lang="en-GB" baseline="0" dirty="0" err="1"/>
              <a:t>ce</a:t>
            </a:r>
            <a:r>
              <a:rPr lang="en-GB" baseline="0" dirty="0"/>
              <a:t> moment). </a:t>
            </a:r>
            <a:r>
              <a:rPr lang="en-GB" baseline="0" dirty="0" err="1"/>
              <a:t>Quand</a:t>
            </a:r>
            <a:r>
              <a:rPr lang="en-GB" baseline="0" dirty="0"/>
              <a:t> un </a:t>
            </a:r>
            <a:r>
              <a:rPr lang="en-GB" baseline="0" dirty="0" err="1"/>
              <a:t>groupe</a:t>
            </a:r>
            <a:r>
              <a:rPr lang="en-GB" baseline="0" dirty="0"/>
              <a:t> a son code, </a:t>
            </a:r>
            <a:r>
              <a:rPr lang="en-GB" baseline="0" dirty="0" err="1"/>
              <a:t>il</a:t>
            </a:r>
            <a:r>
              <a:rPr lang="en-GB" baseline="0" dirty="0"/>
              <a:t> </a:t>
            </a:r>
            <a:r>
              <a:rPr lang="en-GB" baseline="0" dirty="0" err="1"/>
              <a:t>lève</a:t>
            </a:r>
            <a:r>
              <a:rPr lang="en-GB" baseline="0" dirty="0"/>
              <a:t> la main. </a:t>
            </a:r>
          </a:p>
          <a:p>
            <a:r>
              <a:rPr lang="en-GB" baseline="0" dirty="0"/>
              <a:t>(5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870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0:23</a:t>
            </a:r>
          </a:p>
          <a:p>
            <a:r>
              <a:rPr lang="en-GB" dirty="0"/>
              <a:t>On</a:t>
            </a:r>
            <a:r>
              <a:rPr lang="en-GB" baseline="0" dirty="0"/>
              <a:t> </a:t>
            </a:r>
            <a:r>
              <a:rPr lang="en-GB" baseline="0" dirty="0" err="1"/>
              <a:t>connait</a:t>
            </a:r>
            <a:r>
              <a:rPr lang="en-GB" baseline="0" dirty="0"/>
              <a:t> </a:t>
            </a:r>
            <a:r>
              <a:rPr lang="en-GB" baseline="0" dirty="0" err="1"/>
              <a:t>tous</a:t>
            </a:r>
            <a:r>
              <a:rPr lang="en-GB" baseline="0" dirty="0"/>
              <a:t> </a:t>
            </a:r>
            <a:r>
              <a:rPr lang="en-GB" baseline="0" dirty="0" err="1"/>
              <a:t>bien</a:t>
            </a:r>
            <a:r>
              <a:rPr lang="en-GB" baseline="0" dirty="0"/>
              <a:t> le </a:t>
            </a:r>
            <a:r>
              <a:rPr lang="en-GB" baseline="0" dirty="0" err="1"/>
              <a:t>fonctionnement</a:t>
            </a:r>
            <a:r>
              <a:rPr lang="en-GB" baseline="0" dirty="0"/>
              <a:t> d’un </a:t>
            </a:r>
            <a:r>
              <a:rPr lang="en-GB" baseline="0" dirty="0" err="1"/>
              <a:t>interrupteur</a:t>
            </a:r>
            <a:r>
              <a:rPr lang="en-GB" baseline="0" dirty="0"/>
              <a:t>. Pour un </a:t>
            </a:r>
            <a:r>
              <a:rPr lang="en-GB" baseline="0" dirty="0" err="1"/>
              <a:t>électronicien</a:t>
            </a:r>
            <a:r>
              <a:rPr lang="en-GB" baseline="0" dirty="0"/>
              <a:t>, </a:t>
            </a:r>
            <a:r>
              <a:rPr lang="en-GB" baseline="0" dirty="0" err="1"/>
              <a:t>cet</a:t>
            </a:r>
            <a:r>
              <a:rPr lang="en-GB" baseline="0" dirty="0"/>
              <a:t> </a:t>
            </a:r>
            <a:r>
              <a:rPr lang="en-GB" baseline="0" dirty="0" err="1"/>
              <a:t>interrupteur</a:t>
            </a:r>
            <a:r>
              <a:rPr lang="en-GB" baseline="0" dirty="0"/>
              <a:t> a 2 </a:t>
            </a:r>
            <a:r>
              <a:rPr lang="en-GB" baseline="0" dirty="0" err="1"/>
              <a:t>états</a:t>
            </a:r>
            <a:r>
              <a:rPr lang="en-GB" baseline="0" dirty="0"/>
              <a:t>. </a:t>
            </a:r>
          </a:p>
          <a:p>
            <a:r>
              <a:rPr lang="en-GB" baseline="0" dirty="0"/>
              <a:t>Un </a:t>
            </a:r>
            <a:r>
              <a:rPr lang="en-GB" baseline="0" dirty="0" err="1"/>
              <a:t>interrupteur</a:t>
            </a:r>
            <a:r>
              <a:rPr lang="en-GB" baseline="0" dirty="0"/>
              <a:t> </a:t>
            </a:r>
            <a:r>
              <a:rPr lang="en-GB" baseline="0" dirty="0" err="1"/>
              <a:t>mécanique</a:t>
            </a:r>
            <a:r>
              <a:rPr lang="en-GB" baseline="0" dirty="0"/>
              <a:t>, </a:t>
            </a:r>
            <a:r>
              <a:rPr lang="en-GB" baseline="0" dirty="0" err="1"/>
              <a:t>ça</a:t>
            </a:r>
            <a:r>
              <a:rPr lang="en-GB" baseline="0" dirty="0"/>
              <a:t> </a:t>
            </a:r>
            <a:r>
              <a:rPr lang="en-GB" baseline="0" dirty="0" err="1"/>
              <a:t>n’est</a:t>
            </a:r>
            <a:r>
              <a:rPr lang="en-GB" baseline="0" dirty="0"/>
              <a:t> pas </a:t>
            </a:r>
            <a:r>
              <a:rPr lang="en-GB" baseline="0" dirty="0" err="1"/>
              <a:t>très</a:t>
            </a:r>
            <a:r>
              <a:rPr lang="en-GB" baseline="0" dirty="0"/>
              <a:t> </a:t>
            </a:r>
            <a:r>
              <a:rPr lang="en-GB" baseline="0" dirty="0" err="1"/>
              <a:t>pratique</a:t>
            </a:r>
            <a:r>
              <a:rPr lang="en-GB" baseline="0" dirty="0"/>
              <a:t> (</a:t>
            </a:r>
            <a:r>
              <a:rPr lang="en-GB" baseline="0" dirty="0" err="1"/>
              <a:t>encombrant</a:t>
            </a:r>
            <a:r>
              <a:rPr lang="en-GB" baseline="0" dirty="0"/>
              <a:t>, lent et </a:t>
            </a:r>
            <a:r>
              <a:rPr lang="en-GB" baseline="0" dirty="0" err="1"/>
              <a:t>nécessite</a:t>
            </a:r>
            <a:r>
              <a:rPr lang="en-GB" baseline="0" dirty="0"/>
              <a:t> d’être </a:t>
            </a:r>
            <a:r>
              <a:rPr lang="en-GB" baseline="0" dirty="0" err="1"/>
              <a:t>actionné</a:t>
            </a:r>
            <a:r>
              <a:rPr lang="en-GB" baseline="0" dirty="0"/>
              <a:t>).</a:t>
            </a:r>
          </a:p>
          <a:p>
            <a:r>
              <a:rPr lang="en-GB" baseline="0" dirty="0"/>
              <a:t>Le transistor </a:t>
            </a:r>
            <a:r>
              <a:rPr lang="en-GB" baseline="0" dirty="0" err="1"/>
              <a:t>est</a:t>
            </a:r>
            <a:r>
              <a:rPr lang="en-GB" baseline="0" dirty="0"/>
              <a:t> </a:t>
            </a:r>
            <a:r>
              <a:rPr lang="en-GB" baseline="0" dirty="0" err="1"/>
              <a:t>l’équivalent</a:t>
            </a:r>
            <a:r>
              <a:rPr lang="en-GB" baseline="0" dirty="0"/>
              <a:t> d’un </a:t>
            </a:r>
            <a:r>
              <a:rPr lang="en-GB" baseline="0" dirty="0" err="1"/>
              <a:t>interrupteur</a:t>
            </a:r>
            <a:r>
              <a:rPr lang="en-GB" baseline="0" dirty="0"/>
              <a:t>, avec la difference </a:t>
            </a:r>
            <a:r>
              <a:rPr lang="en-GB" baseline="0" dirty="0" err="1"/>
              <a:t>qu’il</a:t>
            </a:r>
            <a:r>
              <a:rPr lang="en-GB" baseline="0" dirty="0"/>
              <a:t> </a:t>
            </a:r>
            <a:r>
              <a:rPr lang="en-GB" baseline="0" dirty="0" err="1"/>
              <a:t>n’est</a:t>
            </a:r>
            <a:r>
              <a:rPr lang="en-GB" baseline="0" dirty="0"/>
              <a:t> pas </a:t>
            </a:r>
            <a:r>
              <a:rPr lang="en-GB" baseline="0" dirty="0" err="1"/>
              <a:t>activé</a:t>
            </a:r>
            <a:r>
              <a:rPr lang="en-GB" baseline="0" dirty="0"/>
              <a:t> </a:t>
            </a:r>
            <a:r>
              <a:rPr lang="en-GB" baseline="0" dirty="0" err="1"/>
              <a:t>manuellement</a:t>
            </a:r>
            <a:r>
              <a:rPr lang="en-GB" baseline="0" dirty="0"/>
              <a:t> </a:t>
            </a:r>
            <a:r>
              <a:rPr lang="en-GB" baseline="0" dirty="0" err="1"/>
              <a:t>mais</a:t>
            </a:r>
            <a:r>
              <a:rPr lang="en-GB" baseline="0" dirty="0"/>
              <a:t> avec un signal </a:t>
            </a:r>
            <a:r>
              <a:rPr lang="en-GB" baseline="0" dirty="0" err="1"/>
              <a:t>électrique</a:t>
            </a:r>
            <a:r>
              <a:rPr lang="en-GB" baseline="0" dirty="0"/>
              <a:t>. </a:t>
            </a:r>
          </a:p>
          <a:p>
            <a:r>
              <a:rPr lang="en-GB" baseline="0" dirty="0" err="1"/>
              <a:t>Ces</a:t>
            </a:r>
            <a:r>
              <a:rPr lang="en-GB" baseline="0" dirty="0"/>
              <a:t> transistors </a:t>
            </a:r>
            <a:r>
              <a:rPr lang="en-GB" baseline="0" dirty="0" err="1"/>
              <a:t>sont</a:t>
            </a:r>
            <a:r>
              <a:rPr lang="en-GB" baseline="0" dirty="0"/>
              <a:t> </a:t>
            </a:r>
            <a:r>
              <a:rPr lang="en-GB" baseline="0" dirty="0" err="1"/>
              <a:t>fabriqués</a:t>
            </a:r>
            <a:r>
              <a:rPr lang="en-GB" baseline="0" dirty="0"/>
              <a:t> avec des </a:t>
            </a:r>
            <a:r>
              <a:rPr lang="en-GB" baseline="0" dirty="0" err="1"/>
              <a:t>matériaux</a:t>
            </a:r>
            <a:r>
              <a:rPr lang="en-GB" baseline="0" dirty="0"/>
              <a:t> </a:t>
            </a:r>
            <a:r>
              <a:rPr lang="en-GB" baseline="0" dirty="0" err="1"/>
              <a:t>spéciaux</a:t>
            </a:r>
            <a:r>
              <a:rPr lang="en-GB" baseline="0" dirty="0"/>
              <a:t> (</a:t>
            </a:r>
            <a:r>
              <a:rPr lang="en-GB" baseline="0" dirty="0" err="1"/>
              <a:t>appelés</a:t>
            </a:r>
            <a:r>
              <a:rPr lang="en-GB" baseline="0" dirty="0"/>
              <a:t> </a:t>
            </a:r>
            <a:r>
              <a:rPr lang="en-GB" baseline="0" dirty="0" err="1"/>
              <a:t>semiconducteurs</a:t>
            </a:r>
            <a:r>
              <a:rPr lang="en-GB" baseline="0" dirty="0"/>
              <a:t>) </a:t>
            </a:r>
            <a:r>
              <a:rPr lang="en-GB" baseline="0" dirty="0" err="1"/>
              <a:t>qu’on</a:t>
            </a:r>
            <a:r>
              <a:rPr lang="en-GB" baseline="0" dirty="0"/>
              <a:t> </a:t>
            </a:r>
            <a:r>
              <a:rPr lang="en-GB" baseline="0" dirty="0" err="1"/>
              <a:t>peut</a:t>
            </a:r>
            <a:r>
              <a:rPr lang="en-GB" baseline="0" dirty="0"/>
              <a:t> </a:t>
            </a:r>
            <a:r>
              <a:rPr lang="en-GB" baseline="0" dirty="0" err="1"/>
              <a:t>rendre</a:t>
            </a:r>
            <a:r>
              <a:rPr lang="en-GB" baseline="0" dirty="0"/>
              <a:t> </a:t>
            </a:r>
            <a:r>
              <a:rPr lang="en-GB" baseline="0" dirty="0" err="1"/>
              <a:t>soit</a:t>
            </a:r>
            <a:r>
              <a:rPr lang="en-GB" baseline="0" dirty="0"/>
              <a:t> </a:t>
            </a:r>
            <a:r>
              <a:rPr lang="en-GB" baseline="0" dirty="0" err="1"/>
              <a:t>conducteur</a:t>
            </a:r>
            <a:r>
              <a:rPr lang="en-GB" baseline="0" dirty="0"/>
              <a:t> (laisse passer le courant,  </a:t>
            </a:r>
            <a:r>
              <a:rPr lang="en-GB" baseline="0" dirty="0" err="1"/>
              <a:t>interrupteur</a:t>
            </a:r>
            <a:r>
              <a:rPr lang="en-GB" baseline="0" dirty="0"/>
              <a:t> </a:t>
            </a:r>
            <a:r>
              <a:rPr lang="en-GB" baseline="0" dirty="0" err="1"/>
              <a:t>fermé</a:t>
            </a:r>
            <a:r>
              <a:rPr lang="en-GB" baseline="0" dirty="0"/>
              <a:t>) </a:t>
            </a:r>
            <a:r>
              <a:rPr lang="en-GB" baseline="0" dirty="0" err="1"/>
              <a:t>soit</a:t>
            </a:r>
            <a:r>
              <a:rPr lang="en-GB" baseline="0" dirty="0"/>
              <a:t> </a:t>
            </a:r>
            <a:r>
              <a:rPr lang="en-GB" baseline="0" dirty="0" err="1"/>
              <a:t>isolant</a:t>
            </a:r>
            <a:r>
              <a:rPr lang="en-GB" baseline="0" dirty="0"/>
              <a:t> (coupe le courant, </a:t>
            </a:r>
            <a:r>
              <a:rPr lang="en-GB" baseline="0" dirty="0" err="1"/>
              <a:t>intterupteur</a:t>
            </a:r>
            <a:r>
              <a:rPr lang="en-GB" baseline="0" dirty="0"/>
              <a:t> </a:t>
            </a:r>
            <a:r>
              <a:rPr lang="en-GB" baseline="0" dirty="0" err="1"/>
              <a:t>ouvert</a:t>
            </a:r>
            <a:r>
              <a:rPr lang="en-GB" baseline="0" dirty="0"/>
              <a:t>). </a:t>
            </a:r>
          </a:p>
          <a:p>
            <a:r>
              <a:rPr lang="en-GB" baseline="0" dirty="0" err="1"/>
              <a:t>Ils</a:t>
            </a:r>
            <a:r>
              <a:rPr lang="en-GB" baseline="0" dirty="0"/>
              <a:t> </a:t>
            </a:r>
            <a:r>
              <a:rPr lang="en-GB" baseline="0" dirty="0" err="1"/>
              <a:t>sont</a:t>
            </a:r>
            <a:r>
              <a:rPr lang="en-GB" baseline="0" dirty="0"/>
              <a:t> </a:t>
            </a:r>
            <a:r>
              <a:rPr lang="en-GB" baseline="0" dirty="0" err="1"/>
              <a:t>fabriqués</a:t>
            </a:r>
            <a:r>
              <a:rPr lang="en-GB" baseline="0" dirty="0"/>
              <a:t> sur des </a:t>
            </a:r>
            <a:r>
              <a:rPr lang="en-GB" baseline="0" dirty="0" err="1"/>
              <a:t>grandes</a:t>
            </a:r>
            <a:r>
              <a:rPr lang="en-GB" baseline="0" dirty="0"/>
              <a:t> plaques qui </a:t>
            </a:r>
            <a:r>
              <a:rPr lang="en-GB" baseline="0" dirty="0" err="1"/>
              <a:t>peuvent</a:t>
            </a:r>
            <a:r>
              <a:rPr lang="en-GB" baseline="0" dirty="0"/>
              <a:t> </a:t>
            </a:r>
            <a:r>
              <a:rPr lang="en-GB" baseline="0" dirty="0" err="1"/>
              <a:t>contenir</a:t>
            </a:r>
            <a:r>
              <a:rPr lang="en-GB" baseline="0" dirty="0"/>
              <a:t> un </a:t>
            </a:r>
            <a:r>
              <a:rPr lang="en-GB" baseline="0" dirty="0" err="1"/>
              <a:t>très</a:t>
            </a:r>
            <a:r>
              <a:rPr lang="en-GB" baseline="0" dirty="0"/>
              <a:t> grand </a:t>
            </a:r>
            <a:r>
              <a:rPr lang="en-GB" baseline="0" dirty="0" err="1"/>
              <a:t>nombre</a:t>
            </a:r>
            <a:r>
              <a:rPr lang="en-GB" baseline="0" dirty="0"/>
              <a:t> de </a:t>
            </a:r>
            <a:r>
              <a:rPr lang="en-GB" baseline="0" dirty="0" err="1"/>
              <a:t>dispositifs</a:t>
            </a:r>
            <a:r>
              <a:rPr lang="en-GB" baseline="0" dirty="0"/>
              <a:t>, on </a:t>
            </a:r>
            <a:r>
              <a:rPr lang="en-GB" baseline="0" dirty="0" err="1"/>
              <a:t>reviendra</a:t>
            </a:r>
            <a:r>
              <a:rPr lang="en-GB" baseline="0" dirty="0"/>
              <a:t> </a:t>
            </a:r>
            <a:r>
              <a:rPr lang="en-GB" baseline="0" dirty="0" err="1"/>
              <a:t>dessus</a:t>
            </a:r>
            <a:r>
              <a:rPr lang="en-GB" baseline="0" dirty="0"/>
              <a:t> plus </a:t>
            </a:r>
            <a:r>
              <a:rPr lang="en-GB" baseline="0" dirty="0" err="1"/>
              <a:t>tard</a:t>
            </a:r>
            <a:r>
              <a:rPr lang="en-GB" baseline="0" dirty="0"/>
              <a:t>. </a:t>
            </a:r>
          </a:p>
          <a:p>
            <a:r>
              <a:rPr lang="en-GB" baseline="0" dirty="0"/>
              <a:t>(3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775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0:26</a:t>
            </a:r>
          </a:p>
          <a:p>
            <a:r>
              <a:rPr lang="en-GB" dirty="0"/>
              <a:t>Un </a:t>
            </a:r>
            <a:r>
              <a:rPr lang="en-GB" dirty="0" err="1"/>
              <a:t>interrupteur</a:t>
            </a:r>
            <a:r>
              <a:rPr lang="en-GB" dirty="0"/>
              <a:t> </a:t>
            </a:r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bien</a:t>
            </a:r>
            <a:r>
              <a:rPr lang="en-GB" dirty="0"/>
              <a:t>,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quoi </a:t>
            </a:r>
            <a:r>
              <a:rPr lang="en-GB" dirty="0" err="1"/>
              <a:t>ça</a:t>
            </a:r>
            <a:r>
              <a:rPr lang="en-GB" dirty="0"/>
              <a:t> nous aide à faire les</a:t>
            </a:r>
            <a:r>
              <a:rPr lang="en-GB" baseline="0" dirty="0"/>
              <a:t> circuits </a:t>
            </a:r>
            <a:r>
              <a:rPr lang="en-GB" baseline="0" dirty="0" err="1"/>
              <a:t>électroniques</a:t>
            </a:r>
            <a:r>
              <a:rPr lang="en-GB" baseline="0" dirty="0"/>
              <a:t> complexes </a:t>
            </a:r>
            <a:r>
              <a:rPr lang="en-GB" baseline="0" dirty="0" err="1"/>
              <a:t>qu’on</a:t>
            </a:r>
            <a:r>
              <a:rPr lang="en-GB" baseline="0" dirty="0"/>
              <a:t> </a:t>
            </a:r>
            <a:r>
              <a:rPr lang="en-GB" baseline="0" dirty="0" err="1"/>
              <a:t>connait</a:t>
            </a:r>
            <a:r>
              <a:rPr lang="en-GB" baseline="0" dirty="0"/>
              <a:t> </a:t>
            </a:r>
            <a:r>
              <a:rPr lang="en-GB" baseline="0" dirty="0" err="1"/>
              <a:t>aujourd’hui</a:t>
            </a:r>
            <a:r>
              <a:rPr lang="en-GB" baseline="0" dirty="0"/>
              <a:t>? </a:t>
            </a:r>
          </a:p>
          <a:p>
            <a:r>
              <a:rPr lang="en-GB" dirty="0" err="1"/>
              <a:t>Exemple</a:t>
            </a:r>
            <a:r>
              <a:rPr lang="en-GB" dirty="0"/>
              <a:t> de </a:t>
            </a:r>
            <a:r>
              <a:rPr lang="en-GB" dirty="0" err="1"/>
              <a:t>fonctions</a:t>
            </a:r>
            <a:r>
              <a:rPr lang="en-GB" dirty="0"/>
              <a:t> simples avec </a:t>
            </a:r>
            <a:r>
              <a:rPr lang="en-GB" dirty="0" err="1"/>
              <a:t>seulement</a:t>
            </a:r>
            <a:r>
              <a:rPr lang="en-GB" baseline="0" dirty="0"/>
              <a:t> 2 </a:t>
            </a:r>
            <a:r>
              <a:rPr lang="en-GB" baseline="0" dirty="0" err="1"/>
              <a:t>interrupteurs</a:t>
            </a:r>
            <a:r>
              <a:rPr lang="en-GB" baseline="0" dirty="0"/>
              <a:t>. </a:t>
            </a:r>
          </a:p>
          <a:p>
            <a:r>
              <a:rPr lang="en-GB" baseline="0" dirty="0"/>
              <a:t>(4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788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0:30</a:t>
            </a:r>
          </a:p>
          <a:p>
            <a:r>
              <a:rPr lang="en-GB" dirty="0" err="1"/>
              <a:t>En</a:t>
            </a:r>
            <a:r>
              <a:rPr lang="en-GB" dirty="0"/>
              <a:t> integrant les </a:t>
            </a:r>
            <a:r>
              <a:rPr lang="en-GB" dirty="0" err="1"/>
              <a:t>opérations</a:t>
            </a:r>
            <a:r>
              <a:rPr lang="en-GB" dirty="0"/>
              <a:t> simples </a:t>
            </a:r>
            <a:r>
              <a:rPr lang="en-GB" dirty="0" err="1"/>
              <a:t>qu’on</a:t>
            </a:r>
            <a:r>
              <a:rPr lang="en-GB" dirty="0"/>
              <a:t> a </a:t>
            </a:r>
            <a:r>
              <a:rPr lang="en-GB" dirty="0" err="1"/>
              <a:t>vues</a:t>
            </a:r>
            <a:r>
              <a:rPr lang="en-GB" dirty="0"/>
              <a:t> (et, </a:t>
            </a:r>
            <a:r>
              <a:rPr lang="en-GB" dirty="0" err="1"/>
              <a:t>ou</a:t>
            </a:r>
            <a:r>
              <a:rPr lang="en-GB" dirty="0"/>
              <a:t>, non,…), on </a:t>
            </a:r>
            <a:r>
              <a:rPr lang="en-GB" dirty="0" err="1"/>
              <a:t>peut</a:t>
            </a:r>
            <a:r>
              <a:rPr lang="en-GB" dirty="0"/>
              <a:t> </a:t>
            </a:r>
            <a:r>
              <a:rPr lang="en-GB" dirty="0" err="1"/>
              <a:t>construire</a:t>
            </a:r>
            <a:r>
              <a:rPr lang="en-GB" dirty="0"/>
              <a:t> des </a:t>
            </a:r>
            <a:r>
              <a:rPr lang="en-GB" dirty="0" err="1"/>
              <a:t>fonctions</a:t>
            </a:r>
            <a:r>
              <a:rPr lang="en-GB" dirty="0"/>
              <a:t> </a:t>
            </a:r>
            <a:r>
              <a:rPr lang="en-GB" dirty="0" err="1"/>
              <a:t>logiques</a:t>
            </a:r>
            <a:r>
              <a:rPr lang="en-GB" dirty="0"/>
              <a:t> plus complexes (</a:t>
            </a:r>
            <a:r>
              <a:rPr lang="en-GB" dirty="0" err="1"/>
              <a:t>additioner</a:t>
            </a:r>
            <a:r>
              <a:rPr lang="en-GB" dirty="0"/>
              <a:t>,</a:t>
            </a:r>
            <a:r>
              <a:rPr lang="en-GB" baseline="0" dirty="0"/>
              <a:t> </a:t>
            </a:r>
            <a:r>
              <a:rPr lang="en-GB" baseline="0" dirty="0" err="1"/>
              <a:t>soustraire</a:t>
            </a:r>
            <a:r>
              <a:rPr lang="en-GB" baseline="0" dirty="0"/>
              <a:t>, coder, </a:t>
            </a:r>
            <a:r>
              <a:rPr lang="en-GB" baseline="0" dirty="0" err="1"/>
              <a:t>décoder</a:t>
            </a:r>
            <a:r>
              <a:rPr lang="en-GB" baseline="0" dirty="0"/>
              <a:t>, comparer,…)</a:t>
            </a:r>
            <a:r>
              <a:rPr lang="en-GB" dirty="0"/>
              <a:t>.</a:t>
            </a:r>
            <a:r>
              <a:rPr lang="en-GB" baseline="0" dirty="0"/>
              <a:t> </a:t>
            </a:r>
            <a:r>
              <a:rPr lang="en-GB" baseline="0" dirty="0" err="1"/>
              <a:t>Ces</a:t>
            </a:r>
            <a:r>
              <a:rPr lang="en-GB" baseline="0" dirty="0"/>
              <a:t> </a:t>
            </a:r>
            <a:r>
              <a:rPr lang="en-GB" baseline="0" dirty="0" err="1"/>
              <a:t>fonctions</a:t>
            </a:r>
            <a:r>
              <a:rPr lang="en-GB" baseline="0" dirty="0"/>
              <a:t> </a:t>
            </a:r>
            <a:r>
              <a:rPr lang="en-GB" baseline="0" dirty="0" err="1"/>
              <a:t>logiques</a:t>
            </a:r>
            <a:r>
              <a:rPr lang="en-GB" baseline="0" dirty="0"/>
              <a:t> </a:t>
            </a:r>
            <a:r>
              <a:rPr lang="en-GB" baseline="0" dirty="0" err="1"/>
              <a:t>peuvent</a:t>
            </a:r>
            <a:r>
              <a:rPr lang="en-GB" baseline="0" dirty="0"/>
              <a:t> </a:t>
            </a:r>
            <a:r>
              <a:rPr lang="en-GB" baseline="0" dirty="0" err="1"/>
              <a:t>être</a:t>
            </a:r>
            <a:r>
              <a:rPr lang="en-GB" baseline="0" dirty="0"/>
              <a:t> </a:t>
            </a:r>
            <a:r>
              <a:rPr lang="en-GB" baseline="0" dirty="0" err="1"/>
              <a:t>combinées</a:t>
            </a:r>
            <a:r>
              <a:rPr lang="en-GB" baseline="0" dirty="0"/>
              <a:t> pour </a:t>
            </a:r>
            <a:r>
              <a:rPr lang="en-GB" baseline="0" dirty="0" err="1"/>
              <a:t>créer</a:t>
            </a:r>
            <a:r>
              <a:rPr lang="en-GB" baseline="0" dirty="0"/>
              <a:t> des circuits </a:t>
            </a:r>
            <a:r>
              <a:rPr lang="en-GB" baseline="0" dirty="0" err="1"/>
              <a:t>fonctionnels</a:t>
            </a:r>
            <a:r>
              <a:rPr lang="en-GB" baseline="0" dirty="0"/>
              <a:t> plus complexes (</a:t>
            </a:r>
            <a:r>
              <a:rPr lang="en-GB" baseline="0" dirty="0" err="1"/>
              <a:t>controlleur</a:t>
            </a:r>
            <a:r>
              <a:rPr lang="en-GB" baseline="0" dirty="0"/>
              <a:t>, </a:t>
            </a:r>
            <a:r>
              <a:rPr lang="en-GB" baseline="0" dirty="0" err="1"/>
              <a:t>processeur</a:t>
            </a:r>
            <a:r>
              <a:rPr lang="en-GB" baseline="0" dirty="0"/>
              <a:t>, </a:t>
            </a:r>
            <a:r>
              <a:rPr lang="en-GB" baseline="0" dirty="0" err="1"/>
              <a:t>transmetteur</a:t>
            </a:r>
            <a:r>
              <a:rPr lang="en-GB" baseline="0" dirty="0"/>
              <a:t>). </a:t>
            </a:r>
            <a:r>
              <a:rPr lang="en-GB" baseline="0" dirty="0" err="1"/>
              <a:t>Enfin</a:t>
            </a:r>
            <a:r>
              <a:rPr lang="en-GB" baseline="0" dirty="0"/>
              <a:t>, avec des circuits qui </a:t>
            </a:r>
            <a:r>
              <a:rPr lang="en-GB" baseline="0" dirty="0" err="1"/>
              <a:t>ont</a:t>
            </a:r>
            <a:r>
              <a:rPr lang="en-GB" baseline="0" dirty="0"/>
              <a:t> </a:t>
            </a:r>
            <a:r>
              <a:rPr lang="en-GB" baseline="0" dirty="0" err="1"/>
              <a:t>chacun</a:t>
            </a:r>
            <a:r>
              <a:rPr lang="en-GB" baseline="0" dirty="0"/>
              <a:t> un </a:t>
            </a:r>
            <a:r>
              <a:rPr lang="en-GB" baseline="0" dirty="0" err="1"/>
              <a:t>rôle</a:t>
            </a:r>
            <a:r>
              <a:rPr lang="en-GB" baseline="0" dirty="0"/>
              <a:t> </a:t>
            </a:r>
            <a:r>
              <a:rPr lang="en-GB" baseline="0" dirty="0" err="1"/>
              <a:t>bien</a:t>
            </a:r>
            <a:r>
              <a:rPr lang="en-GB" baseline="0" dirty="0"/>
              <a:t> </a:t>
            </a:r>
            <a:r>
              <a:rPr lang="en-GB" baseline="0" dirty="0" err="1"/>
              <a:t>défini</a:t>
            </a:r>
            <a:r>
              <a:rPr lang="en-GB" baseline="0" dirty="0"/>
              <a:t>, on </a:t>
            </a:r>
            <a:r>
              <a:rPr lang="en-GB" baseline="0" dirty="0" err="1"/>
              <a:t>peut</a:t>
            </a:r>
            <a:r>
              <a:rPr lang="en-GB" baseline="0" dirty="0"/>
              <a:t> assembler des </a:t>
            </a:r>
            <a:r>
              <a:rPr lang="en-GB" baseline="0" dirty="0" err="1"/>
              <a:t>systèmes</a:t>
            </a:r>
            <a:r>
              <a:rPr lang="en-GB" baseline="0" dirty="0"/>
              <a:t> </a:t>
            </a:r>
            <a:r>
              <a:rPr lang="en-GB" baseline="0" dirty="0" err="1"/>
              <a:t>entiers</a:t>
            </a:r>
            <a:r>
              <a:rPr lang="en-GB" baseline="0" dirty="0"/>
              <a:t> (</a:t>
            </a:r>
            <a:r>
              <a:rPr lang="en-GB" baseline="0" dirty="0" err="1"/>
              <a:t>ordinateur</a:t>
            </a:r>
            <a:r>
              <a:rPr lang="en-GB" baseline="0" dirty="0"/>
              <a:t>, smartphone, </a:t>
            </a:r>
            <a:r>
              <a:rPr lang="en-GB" baseline="0" dirty="0" err="1"/>
              <a:t>capteur</a:t>
            </a:r>
            <a:r>
              <a:rPr lang="en-GB" baseline="0" dirty="0"/>
              <a:t>…)</a:t>
            </a:r>
          </a:p>
          <a:p>
            <a:r>
              <a:rPr lang="en-GB" baseline="0" dirty="0"/>
              <a:t>(2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47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0:32</a:t>
            </a:r>
          </a:p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électronique</a:t>
            </a:r>
            <a:r>
              <a:rPr lang="en-GB" dirty="0"/>
              <a:t>, on </a:t>
            </a:r>
            <a:r>
              <a:rPr lang="en-GB" dirty="0" err="1"/>
              <a:t>peut</a:t>
            </a:r>
            <a:r>
              <a:rPr lang="en-GB" dirty="0"/>
              <a:t> utiliser la table de </a:t>
            </a:r>
            <a:r>
              <a:rPr lang="en-GB" dirty="0" err="1"/>
              <a:t>vérité</a:t>
            </a:r>
            <a:r>
              <a:rPr lang="en-GB" dirty="0"/>
              <a:t> pour</a:t>
            </a:r>
            <a:r>
              <a:rPr lang="en-GB" baseline="0" dirty="0"/>
              <a:t> </a:t>
            </a:r>
            <a:r>
              <a:rPr lang="en-GB" baseline="0" dirty="0" err="1"/>
              <a:t>expliciter</a:t>
            </a:r>
            <a:r>
              <a:rPr lang="en-GB" baseline="0" dirty="0"/>
              <a:t> la </a:t>
            </a:r>
            <a:r>
              <a:rPr lang="en-GB" baseline="0" dirty="0" err="1"/>
              <a:t>fonction</a:t>
            </a:r>
            <a:r>
              <a:rPr lang="en-GB" baseline="0" dirty="0"/>
              <a:t> </a:t>
            </a:r>
            <a:r>
              <a:rPr lang="en-GB" baseline="0" dirty="0" err="1"/>
              <a:t>d’une</a:t>
            </a:r>
            <a:r>
              <a:rPr lang="en-GB" baseline="0" dirty="0"/>
              <a:t> </a:t>
            </a:r>
            <a:r>
              <a:rPr lang="en-GB" baseline="0" dirty="0" err="1"/>
              <a:t>porte</a:t>
            </a:r>
            <a:r>
              <a:rPr lang="en-GB" baseline="0" dirty="0"/>
              <a:t>, </a:t>
            </a:r>
            <a:r>
              <a:rPr lang="en-GB" baseline="0" dirty="0" err="1"/>
              <a:t>comme</a:t>
            </a:r>
            <a:r>
              <a:rPr lang="en-GB" baseline="0" dirty="0"/>
              <a:t> </a:t>
            </a:r>
            <a:r>
              <a:rPr lang="en-GB" baseline="0" dirty="0" err="1"/>
              <a:t>dans</a:t>
            </a:r>
            <a:r>
              <a:rPr lang="en-GB" baseline="0" dirty="0"/>
              <a:t> les </a:t>
            </a:r>
            <a:r>
              <a:rPr lang="en-GB" baseline="0" dirty="0" err="1"/>
              <a:t>exemples</a:t>
            </a:r>
            <a:r>
              <a:rPr lang="en-GB" baseline="0" dirty="0"/>
              <a:t>.</a:t>
            </a:r>
            <a:endParaRPr lang="en-GB" dirty="0"/>
          </a:p>
          <a:p>
            <a:r>
              <a:rPr lang="en-GB" dirty="0"/>
              <a:t>A </a:t>
            </a:r>
            <a:r>
              <a:rPr lang="en-GB" dirty="0" err="1"/>
              <a:t>votre</a:t>
            </a:r>
            <a:r>
              <a:rPr lang="en-GB" dirty="0"/>
              <a:t> tour de </a:t>
            </a:r>
            <a:r>
              <a:rPr lang="en-GB" dirty="0" err="1"/>
              <a:t>créer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logique</a:t>
            </a:r>
            <a:r>
              <a:rPr lang="en-GB" dirty="0"/>
              <a:t> à </a:t>
            </a:r>
            <a:r>
              <a:rPr lang="en-GB" dirty="0" err="1"/>
              <a:t>partir</a:t>
            </a:r>
            <a:r>
              <a:rPr lang="en-GB" dirty="0"/>
              <a:t> </a:t>
            </a:r>
            <a:r>
              <a:rPr lang="en-GB" dirty="0" err="1"/>
              <a:t>d’opérations</a:t>
            </a:r>
            <a:r>
              <a:rPr lang="en-GB" dirty="0"/>
              <a:t> de base! </a:t>
            </a:r>
            <a:r>
              <a:rPr lang="en-GB" dirty="0" err="1"/>
              <a:t>Chaque</a:t>
            </a:r>
            <a:r>
              <a:rPr lang="en-GB" dirty="0"/>
              <a:t> </a:t>
            </a:r>
            <a:r>
              <a:rPr lang="en-GB" dirty="0" err="1"/>
              <a:t>groupe</a:t>
            </a:r>
            <a:r>
              <a:rPr lang="en-GB" dirty="0"/>
              <a:t> </a:t>
            </a:r>
            <a:r>
              <a:rPr lang="en-GB" dirty="0" err="1"/>
              <a:t>reçoit</a:t>
            </a:r>
            <a:r>
              <a:rPr lang="en-GB" dirty="0"/>
              <a:t> les </a:t>
            </a:r>
            <a:r>
              <a:rPr lang="en-GB" dirty="0" err="1"/>
              <a:t>portes</a:t>
            </a:r>
            <a:r>
              <a:rPr lang="en-GB" dirty="0"/>
              <a:t> </a:t>
            </a:r>
            <a:r>
              <a:rPr lang="en-GB" dirty="0" err="1"/>
              <a:t>logiques</a:t>
            </a:r>
            <a:r>
              <a:rPr lang="en-GB" dirty="0"/>
              <a:t>, les </a:t>
            </a:r>
            <a:r>
              <a:rPr lang="en-GB" dirty="0" err="1"/>
              <a:t>switchs</a:t>
            </a:r>
            <a:r>
              <a:rPr lang="en-GB" dirty="0"/>
              <a:t> </a:t>
            </a:r>
            <a:r>
              <a:rPr lang="en-GB" dirty="0" err="1"/>
              <a:t>d’entrée</a:t>
            </a:r>
            <a:r>
              <a:rPr lang="en-GB" dirty="0"/>
              <a:t>, la source et les jumpers. </a:t>
            </a:r>
            <a:r>
              <a:rPr lang="en-GB" dirty="0" err="1"/>
              <a:t>L’objectif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d’arriver</a:t>
            </a:r>
            <a:r>
              <a:rPr lang="en-GB" dirty="0"/>
              <a:t> à </a:t>
            </a:r>
            <a:r>
              <a:rPr lang="en-GB" dirty="0" err="1"/>
              <a:t>créer</a:t>
            </a:r>
            <a:r>
              <a:rPr lang="en-GB" dirty="0"/>
              <a:t> la </a:t>
            </a:r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logique</a:t>
            </a:r>
            <a:r>
              <a:rPr lang="en-GB" dirty="0"/>
              <a:t> </a:t>
            </a:r>
            <a:r>
              <a:rPr lang="en-GB" dirty="0" err="1"/>
              <a:t>illustrée</a:t>
            </a:r>
            <a:r>
              <a:rPr lang="en-GB" dirty="0"/>
              <a:t> </a:t>
            </a:r>
            <a:r>
              <a:rPr lang="en-GB" dirty="0" err="1"/>
              <a:t>ici</a:t>
            </a:r>
            <a:r>
              <a:rPr lang="en-GB" baseline="0" dirty="0"/>
              <a:t> (le “</a:t>
            </a:r>
            <a:r>
              <a:rPr lang="en-GB" baseline="0" dirty="0" err="1"/>
              <a:t>ou</a:t>
            </a:r>
            <a:r>
              <a:rPr lang="en-GB" baseline="0" dirty="0"/>
              <a:t> </a:t>
            </a:r>
            <a:r>
              <a:rPr lang="en-GB" baseline="0" dirty="0" err="1"/>
              <a:t>exclusif</a:t>
            </a:r>
            <a:r>
              <a:rPr lang="en-GB" baseline="0" dirty="0"/>
              <a:t>”). </a:t>
            </a:r>
          </a:p>
          <a:p>
            <a:r>
              <a:rPr lang="en-GB" baseline="0" dirty="0"/>
              <a:t>(20 min)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F5A45-A391-4673-89E9-198AC336F85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0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881C-A89F-4E43-96B0-66BF103ECAE7}" type="datetime1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48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8A55-2F68-424D-A9BC-BDF541C25136}" type="datetime1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05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F276-FCCD-4AE6-B5DE-253C46B6A5B2}" type="datetime1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85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936E-F1CB-4545-B7DF-A865F5F5C2AE}" type="datetime1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2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1C15-8587-432E-A9C3-0B1F23DA5792}" type="datetime1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4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1D7CB-A78E-4AD7-AB08-ACB6BD7E486D}" type="datetime1">
              <a:rPr lang="en-GB" smtClean="0"/>
              <a:t>25/03/2022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23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2449A-6DE7-471F-91FD-73148EC74582}" type="datetime1">
              <a:rPr lang="en-GB" smtClean="0"/>
              <a:t>25/03/2022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7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3F46-3E70-4EEC-8C58-6BAF1111C91A}" type="datetime1">
              <a:rPr lang="en-GB" smtClean="0"/>
              <a:t>25/03/2022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614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0986D-E9B0-431A-AE02-9C76D86DB270}" type="datetime1">
              <a:rPr lang="en-GB" smtClean="0"/>
              <a:t>25/03/2022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17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74E5-8799-499C-8C65-8870A8F37290}" type="datetime1">
              <a:rPr lang="en-GB" smtClean="0"/>
              <a:t>25/03/2022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46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F615-82A5-4530-B120-3FA3D6553436}" type="datetime1">
              <a:rPr lang="en-GB" smtClean="0"/>
              <a:t>25/03/2022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51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E2BB2-E407-4862-AB3D-E325FA9F30FD}" type="datetime1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440BC-CB01-4A1A-B437-63FD9643E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10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jpeg"/><Relationship Id="rId4" Type="http://schemas.openxmlformats.org/officeDocument/2006/relationships/image" Target="../media/image33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1.png"/><Relationship Id="rId5" Type="http://schemas.openxmlformats.org/officeDocument/2006/relationships/image" Target="../media/image55.jpeg"/><Relationship Id="rId15" Type="http://schemas.openxmlformats.org/officeDocument/2006/relationships/image" Target="../media/image65.pn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18" Type="http://schemas.openxmlformats.org/officeDocument/2006/relationships/image" Target="../media/image1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19" Type="http://schemas.openxmlformats.org/officeDocument/2006/relationships/image" Target="../media/image19.jpe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/>
          <a:stretch/>
        </p:blipFill>
        <p:spPr>
          <a:xfrm rot="5400000">
            <a:off x="2616200" y="-2717800"/>
            <a:ext cx="6959600" cy="1219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843316"/>
            <a:ext cx="12192000" cy="3352799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0" tIns="324000" rtlCol="0" anchor="t"/>
          <a:lstStyle/>
          <a:p>
            <a:r>
              <a:rPr lang="en-GB" sz="6000" dirty="0">
                <a:solidFill>
                  <a:schemeClr val="tx1"/>
                </a:solidFill>
                <a:latin typeface="+mj-lt"/>
              </a:rPr>
              <a:t>La face </a:t>
            </a:r>
            <a:r>
              <a:rPr lang="en-GB" sz="6000" dirty="0" err="1">
                <a:solidFill>
                  <a:schemeClr val="tx1"/>
                </a:solidFill>
                <a:latin typeface="+mj-lt"/>
              </a:rPr>
              <a:t>cachée</a:t>
            </a:r>
            <a:r>
              <a:rPr lang="en-GB" sz="60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GB" sz="6000" dirty="0">
                <a:solidFill>
                  <a:schemeClr val="tx1"/>
                </a:solidFill>
                <a:latin typeface="+mj-lt"/>
              </a:rPr>
              <a:t>de </a:t>
            </a:r>
            <a:r>
              <a:rPr lang="en-GB" sz="6000" dirty="0" err="1">
                <a:solidFill>
                  <a:schemeClr val="tx1"/>
                </a:solidFill>
                <a:latin typeface="+mj-lt"/>
              </a:rPr>
              <a:t>notre</a:t>
            </a:r>
            <a:r>
              <a:rPr lang="en-GB" sz="6000" dirty="0">
                <a:solidFill>
                  <a:schemeClr val="tx1"/>
                </a:solidFill>
                <a:latin typeface="+mj-lt"/>
              </a:rPr>
              <a:t> monde </a:t>
            </a:r>
            <a:r>
              <a:rPr lang="en-GB" sz="6000" dirty="0" err="1">
                <a:solidFill>
                  <a:schemeClr val="tx1"/>
                </a:solidFill>
                <a:latin typeface="+mj-lt"/>
              </a:rPr>
              <a:t>numérique</a:t>
            </a:r>
            <a:endParaRPr lang="en-GB" sz="6000" dirty="0">
              <a:solidFill>
                <a:schemeClr val="tx1"/>
              </a:solidFill>
              <a:latin typeface="+mj-lt"/>
            </a:endParaRPr>
          </a:p>
          <a:p>
            <a:r>
              <a:rPr lang="en-GB" sz="4400" i="1" dirty="0">
                <a:solidFill>
                  <a:schemeClr val="tx1"/>
                </a:solidFill>
                <a:latin typeface="+mj-lt"/>
              </a:rPr>
              <a:t>   - </a:t>
            </a:r>
            <a:r>
              <a:rPr lang="en-GB" sz="4400" i="1" dirty="0" err="1">
                <a:solidFill>
                  <a:schemeClr val="tx1"/>
                </a:solidFill>
                <a:latin typeface="+mj-lt"/>
              </a:rPr>
              <a:t>Printemps</a:t>
            </a:r>
            <a:r>
              <a:rPr lang="en-GB" sz="4400" i="1" dirty="0">
                <a:solidFill>
                  <a:schemeClr val="tx1"/>
                </a:solidFill>
                <a:latin typeface="+mj-lt"/>
              </a:rPr>
              <a:t> des Sciences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86" y="4252688"/>
            <a:ext cx="1872343" cy="7894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62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FB025-1139-403F-BA4F-77195723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10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610B40-FB86-41DA-BE37-5DB104EC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582" y="365125"/>
            <a:ext cx="9504218" cy="1325563"/>
          </a:xfrm>
        </p:spPr>
        <p:txBody>
          <a:bodyPr/>
          <a:lstStyle/>
          <a:p>
            <a:r>
              <a:rPr lang="en-GB" dirty="0"/>
              <a:t>Challenge #2</a:t>
            </a:r>
            <a:br>
              <a:rPr lang="en-GB" dirty="0"/>
            </a:br>
            <a:r>
              <a:rPr lang="en-GB" dirty="0"/>
              <a:t>Assembler un premier circuit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9AED7-3486-45BB-A08A-FF1E10C993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329406"/>
            <a:ext cx="1397000" cy="1397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1A909E-7E68-4A80-8C6F-92834D10D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694489"/>
              </p:ext>
            </p:extLst>
          </p:nvPr>
        </p:nvGraphicFramePr>
        <p:xfrm>
          <a:off x="3491509" y="5428054"/>
          <a:ext cx="1791856" cy="1371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8665">
                  <a:extLst>
                    <a:ext uri="{9D8B030D-6E8A-4147-A177-3AD203B41FA5}">
                      <a16:colId xmlns:a16="http://schemas.microsoft.com/office/drawing/2014/main" val="2036457081"/>
                    </a:ext>
                  </a:extLst>
                </a:gridCol>
                <a:gridCol w="538665">
                  <a:extLst>
                    <a:ext uri="{9D8B030D-6E8A-4147-A177-3AD203B41FA5}">
                      <a16:colId xmlns:a16="http://schemas.microsoft.com/office/drawing/2014/main" val="1216721956"/>
                    </a:ext>
                  </a:extLst>
                </a:gridCol>
                <a:gridCol w="714526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Entrées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Sorties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480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20744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93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2794ACE-0A91-4E72-8A65-9412314F00A7}"/>
              </a:ext>
            </a:extLst>
          </p:cNvPr>
          <p:cNvSpPr txBox="1"/>
          <p:nvPr/>
        </p:nvSpPr>
        <p:spPr>
          <a:xfrm rot="16200000">
            <a:off x="2685938" y="3336178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Porte OU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743AF-6736-4759-A9AE-A62930F56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40594"/>
              </p:ext>
            </p:extLst>
          </p:nvPr>
        </p:nvGraphicFramePr>
        <p:xfrm>
          <a:off x="6412022" y="5427658"/>
          <a:ext cx="1791856" cy="1371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8665">
                  <a:extLst>
                    <a:ext uri="{9D8B030D-6E8A-4147-A177-3AD203B41FA5}">
                      <a16:colId xmlns:a16="http://schemas.microsoft.com/office/drawing/2014/main" val="2036457081"/>
                    </a:ext>
                  </a:extLst>
                </a:gridCol>
                <a:gridCol w="538665">
                  <a:extLst>
                    <a:ext uri="{9D8B030D-6E8A-4147-A177-3AD203B41FA5}">
                      <a16:colId xmlns:a16="http://schemas.microsoft.com/office/drawing/2014/main" val="1216721956"/>
                    </a:ext>
                  </a:extLst>
                </a:gridCol>
                <a:gridCol w="714526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Entrées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Sorties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480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20744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93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39D53D7-C5AB-4D87-A944-532F19686752}"/>
              </a:ext>
            </a:extLst>
          </p:cNvPr>
          <p:cNvSpPr txBox="1"/>
          <p:nvPr/>
        </p:nvSpPr>
        <p:spPr>
          <a:xfrm rot="16200000">
            <a:off x="5619275" y="3287003"/>
            <a:ext cx="967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Porte ET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EDDED73-2B82-42D7-AC8B-CDDC2B76A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08339"/>
              </p:ext>
            </p:extLst>
          </p:nvPr>
        </p:nvGraphicFramePr>
        <p:xfrm>
          <a:off x="617404" y="5466288"/>
          <a:ext cx="1704976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52488">
                  <a:extLst>
                    <a:ext uri="{9D8B030D-6E8A-4147-A177-3AD203B41FA5}">
                      <a16:colId xmlns:a16="http://schemas.microsoft.com/office/drawing/2014/main" val="2036457081"/>
                    </a:ext>
                  </a:extLst>
                </a:gridCol>
                <a:gridCol w="852488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Entrées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Sorties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480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5344C5B-AAD1-41EC-9014-3C13BEF94840}"/>
              </a:ext>
            </a:extLst>
          </p:cNvPr>
          <p:cNvSpPr txBox="1"/>
          <p:nvPr/>
        </p:nvSpPr>
        <p:spPr>
          <a:xfrm rot="16200000">
            <a:off x="-342121" y="3381233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Porte NON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B504E79-31E2-425C-80D0-27D612BCC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669082"/>
              </p:ext>
            </p:extLst>
          </p:nvPr>
        </p:nvGraphicFramePr>
        <p:xfrm>
          <a:off x="9930464" y="4884086"/>
          <a:ext cx="1791856" cy="1371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8665">
                  <a:extLst>
                    <a:ext uri="{9D8B030D-6E8A-4147-A177-3AD203B41FA5}">
                      <a16:colId xmlns:a16="http://schemas.microsoft.com/office/drawing/2014/main" val="2036457081"/>
                    </a:ext>
                  </a:extLst>
                </a:gridCol>
                <a:gridCol w="538665">
                  <a:extLst>
                    <a:ext uri="{9D8B030D-6E8A-4147-A177-3AD203B41FA5}">
                      <a16:colId xmlns:a16="http://schemas.microsoft.com/office/drawing/2014/main" val="1216721956"/>
                    </a:ext>
                  </a:extLst>
                </a:gridCol>
                <a:gridCol w="714526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Entrées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Sorties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480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20744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930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B3B132E-FDA2-468B-A506-D99C32CE58E2}"/>
              </a:ext>
            </a:extLst>
          </p:cNvPr>
          <p:cNvSpPr txBox="1"/>
          <p:nvPr/>
        </p:nvSpPr>
        <p:spPr>
          <a:xfrm>
            <a:off x="9934395" y="4514754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Porte OU </a:t>
            </a:r>
            <a:r>
              <a:rPr lang="en-GB" dirty="0" err="1"/>
              <a:t>exclusif</a:t>
            </a:r>
            <a:endParaRPr lang="en-GB" dirty="0"/>
          </a:p>
        </p:txBody>
      </p:sp>
      <p:sp>
        <p:nvSpPr>
          <p:cNvPr id="15" name="Right Arrow 3">
            <a:extLst>
              <a:ext uri="{FF2B5EF4-FFF2-40B4-BE49-F238E27FC236}">
                <a16:creationId xmlns:a16="http://schemas.microsoft.com/office/drawing/2014/main" id="{82AA21B4-20F6-49D0-A2FF-13301080367B}"/>
              </a:ext>
            </a:extLst>
          </p:cNvPr>
          <p:cNvSpPr/>
          <p:nvPr/>
        </p:nvSpPr>
        <p:spPr>
          <a:xfrm>
            <a:off x="8363306" y="5350999"/>
            <a:ext cx="1357513" cy="400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134005A5-F3A2-450F-8B63-D6626652D74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6440BC-CB01-4A1A-B437-63FD9643EE30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30302D-C68C-4E63-A7B1-D8685E4FA8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9229" r="10584" b="7356"/>
          <a:stretch/>
        </p:blipFill>
        <p:spPr>
          <a:xfrm>
            <a:off x="3415135" y="1977502"/>
            <a:ext cx="2039074" cy="3040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E2E88A-A9CB-45DB-BE07-3AA166953C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7" t="11220" r="16018" b="13008"/>
          <a:stretch/>
        </p:blipFill>
        <p:spPr>
          <a:xfrm>
            <a:off x="6301022" y="2050117"/>
            <a:ext cx="1917602" cy="28825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BDB335-D14F-4F37-B412-E3BA39B732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4065" r="14787" b="4715"/>
          <a:stretch/>
        </p:blipFill>
        <p:spPr>
          <a:xfrm>
            <a:off x="469680" y="2014528"/>
            <a:ext cx="1974980" cy="30135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D96CB-C541-4B2F-A7F7-D13A0FE258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t="4479" r="4396" b="15723"/>
          <a:stretch/>
        </p:blipFill>
        <p:spPr>
          <a:xfrm rot="16200000">
            <a:off x="8711244" y="948886"/>
            <a:ext cx="3184520" cy="215342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E2A197-31B8-4FBC-8BFE-4A4CB138A283}"/>
              </a:ext>
            </a:extLst>
          </p:cNvPr>
          <p:cNvSpPr/>
          <p:nvPr/>
        </p:nvSpPr>
        <p:spPr>
          <a:xfrm>
            <a:off x="1457170" y="4764424"/>
            <a:ext cx="622305" cy="27577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EC0094-0AD5-467B-A355-0A59AEF858DF}"/>
              </a:ext>
            </a:extLst>
          </p:cNvPr>
          <p:cNvSpPr/>
          <p:nvPr/>
        </p:nvSpPr>
        <p:spPr>
          <a:xfrm>
            <a:off x="3741378" y="4700519"/>
            <a:ext cx="540380" cy="23218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C2BBCA-D73E-4C0E-8FA5-D4A024397AEF}"/>
              </a:ext>
            </a:extLst>
          </p:cNvPr>
          <p:cNvSpPr/>
          <p:nvPr/>
        </p:nvSpPr>
        <p:spPr>
          <a:xfrm>
            <a:off x="4454070" y="4697080"/>
            <a:ext cx="600676" cy="26245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1951D4-B18A-49BB-B7FB-452D0BBA81B6}"/>
              </a:ext>
            </a:extLst>
          </p:cNvPr>
          <p:cNvSpPr/>
          <p:nvPr/>
        </p:nvSpPr>
        <p:spPr>
          <a:xfrm>
            <a:off x="6588382" y="4549598"/>
            <a:ext cx="654951" cy="39495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754875-AB74-45FF-8F5C-0C536B022633}"/>
              </a:ext>
            </a:extLst>
          </p:cNvPr>
          <p:cNvSpPr/>
          <p:nvPr/>
        </p:nvSpPr>
        <p:spPr>
          <a:xfrm>
            <a:off x="7307950" y="4552188"/>
            <a:ext cx="654951" cy="39495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CAAEEE-F499-4CA2-BD88-1AFFD800B61E}"/>
              </a:ext>
            </a:extLst>
          </p:cNvPr>
          <p:cNvSpPr/>
          <p:nvPr/>
        </p:nvSpPr>
        <p:spPr>
          <a:xfrm>
            <a:off x="1510507" y="2181715"/>
            <a:ext cx="537987" cy="24720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9FAE41-0A99-4639-A5D1-1BD2F7A57567}"/>
              </a:ext>
            </a:extLst>
          </p:cNvPr>
          <p:cNvSpPr/>
          <p:nvPr/>
        </p:nvSpPr>
        <p:spPr>
          <a:xfrm>
            <a:off x="4454070" y="2030232"/>
            <a:ext cx="600676" cy="26245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73E7A6-85AA-4096-B0A5-42B38F287DE8}"/>
              </a:ext>
            </a:extLst>
          </p:cNvPr>
          <p:cNvSpPr/>
          <p:nvPr/>
        </p:nvSpPr>
        <p:spPr>
          <a:xfrm>
            <a:off x="7230074" y="2168584"/>
            <a:ext cx="654951" cy="21744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A02B96-1271-4DD4-9B7C-469115F7A61C}"/>
              </a:ext>
            </a:extLst>
          </p:cNvPr>
          <p:cNvSpPr/>
          <p:nvPr/>
        </p:nvSpPr>
        <p:spPr>
          <a:xfrm>
            <a:off x="10407319" y="1010982"/>
            <a:ext cx="654951" cy="27717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5B513F-4D71-4C1A-BFDC-B08ED88270F5}"/>
              </a:ext>
            </a:extLst>
          </p:cNvPr>
          <p:cNvSpPr/>
          <p:nvPr/>
        </p:nvSpPr>
        <p:spPr>
          <a:xfrm>
            <a:off x="10407319" y="2885777"/>
            <a:ext cx="654951" cy="27717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EAC8B7-D731-4AA7-95D7-3FFFC865EAF0}"/>
              </a:ext>
            </a:extLst>
          </p:cNvPr>
          <p:cNvSpPr/>
          <p:nvPr/>
        </p:nvSpPr>
        <p:spPr>
          <a:xfrm rot="5400000">
            <a:off x="1077471" y="3277897"/>
            <a:ext cx="2406894" cy="1845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9B2067-D91C-445C-8BB5-6096AADE32E9}"/>
              </a:ext>
            </a:extLst>
          </p:cNvPr>
          <p:cNvSpPr/>
          <p:nvPr/>
        </p:nvSpPr>
        <p:spPr>
          <a:xfrm rot="5400000">
            <a:off x="3963352" y="3204864"/>
            <a:ext cx="2555363" cy="20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C4615D-1695-498C-8245-5A407C92C709}"/>
              </a:ext>
            </a:extLst>
          </p:cNvPr>
          <p:cNvSpPr/>
          <p:nvPr/>
        </p:nvSpPr>
        <p:spPr>
          <a:xfrm rot="5400000">
            <a:off x="6708467" y="3379051"/>
            <a:ext cx="2698673" cy="2247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E536A4-F018-4C2F-9AF4-40938C07407F}"/>
              </a:ext>
            </a:extLst>
          </p:cNvPr>
          <p:cNvSpPr/>
          <p:nvPr/>
        </p:nvSpPr>
        <p:spPr>
          <a:xfrm rot="5400000">
            <a:off x="8119978" y="1908670"/>
            <a:ext cx="2877048" cy="1305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0A8A5B-F1A7-45AE-BCA7-131E8E072DE6}"/>
              </a:ext>
            </a:extLst>
          </p:cNvPr>
          <p:cNvSpPr/>
          <p:nvPr/>
        </p:nvSpPr>
        <p:spPr>
          <a:xfrm rot="5400000">
            <a:off x="7967568" y="1893676"/>
            <a:ext cx="2877049" cy="130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99741F4-AB48-4D74-BF93-E90D02B8C7D2}"/>
              </a:ext>
            </a:extLst>
          </p:cNvPr>
          <p:cNvSpPr/>
          <p:nvPr/>
        </p:nvSpPr>
        <p:spPr>
          <a:xfrm rot="5400000">
            <a:off x="5018322" y="3426951"/>
            <a:ext cx="2877048" cy="15815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958171-CC06-4BB7-8159-FF50ED692DA2}"/>
              </a:ext>
            </a:extLst>
          </p:cNvPr>
          <p:cNvSpPr/>
          <p:nvPr/>
        </p:nvSpPr>
        <p:spPr>
          <a:xfrm rot="5400000">
            <a:off x="2222120" y="3310426"/>
            <a:ext cx="2724264" cy="1638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3E204-3A2B-4B54-84A2-8A43E1F57A43}"/>
              </a:ext>
            </a:extLst>
          </p:cNvPr>
          <p:cNvSpPr/>
          <p:nvPr/>
        </p:nvSpPr>
        <p:spPr>
          <a:xfrm rot="5400000">
            <a:off x="-586766" y="3411610"/>
            <a:ext cx="2565981" cy="1845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F064A2-C816-4507-A9B5-E7343DF9FB09}"/>
              </a:ext>
            </a:extLst>
          </p:cNvPr>
          <p:cNvSpPr txBox="1"/>
          <p:nvPr/>
        </p:nvSpPr>
        <p:spPr>
          <a:xfrm>
            <a:off x="1253604" y="5020259"/>
            <a:ext cx="105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Entrée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02048F-A790-42A4-91B3-D617F7A29703}"/>
              </a:ext>
            </a:extLst>
          </p:cNvPr>
          <p:cNvSpPr txBox="1"/>
          <p:nvPr/>
        </p:nvSpPr>
        <p:spPr>
          <a:xfrm>
            <a:off x="3290918" y="4993258"/>
            <a:ext cx="10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Entrée 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DDA28F-0884-40A7-8C0D-4D2748716349}"/>
              </a:ext>
            </a:extLst>
          </p:cNvPr>
          <p:cNvSpPr txBox="1"/>
          <p:nvPr/>
        </p:nvSpPr>
        <p:spPr>
          <a:xfrm>
            <a:off x="6270475" y="4961307"/>
            <a:ext cx="100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Entrée 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16248D-7C91-45E1-B96C-24DD088B126E}"/>
              </a:ext>
            </a:extLst>
          </p:cNvPr>
          <p:cNvSpPr txBox="1"/>
          <p:nvPr/>
        </p:nvSpPr>
        <p:spPr>
          <a:xfrm>
            <a:off x="4441219" y="5013895"/>
            <a:ext cx="105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Entrée 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04199E-0005-471D-A097-EF3A91BB0881}"/>
              </a:ext>
            </a:extLst>
          </p:cNvPr>
          <p:cNvSpPr txBox="1"/>
          <p:nvPr/>
        </p:nvSpPr>
        <p:spPr>
          <a:xfrm>
            <a:off x="7284000" y="4951299"/>
            <a:ext cx="99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Entrée 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A0F484-3CDA-4C6B-BBC3-817974C157EA}"/>
              </a:ext>
            </a:extLst>
          </p:cNvPr>
          <p:cNvSpPr txBox="1"/>
          <p:nvPr/>
        </p:nvSpPr>
        <p:spPr>
          <a:xfrm>
            <a:off x="4474238" y="1637823"/>
            <a:ext cx="91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Sortie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665CA0-BEA7-4D17-9167-0BFE19F91951}"/>
              </a:ext>
            </a:extLst>
          </p:cNvPr>
          <p:cNvSpPr txBox="1"/>
          <p:nvPr/>
        </p:nvSpPr>
        <p:spPr>
          <a:xfrm>
            <a:off x="1476149" y="1703940"/>
            <a:ext cx="7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Sortie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A02866-CF87-4A73-957C-3AF0AC41B655}"/>
              </a:ext>
            </a:extLst>
          </p:cNvPr>
          <p:cNvSpPr txBox="1"/>
          <p:nvPr/>
        </p:nvSpPr>
        <p:spPr>
          <a:xfrm>
            <a:off x="7172035" y="172073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Sortie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9A36C4-89C4-429D-B27B-22841A508067}"/>
              </a:ext>
            </a:extLst>
          </p:cNvPr>
          <p:cNvSpPr txBox="1"/>
          <p:nvPr/>
        </p:nvSpPr>
        <p:spPr>
          <a:xfrm>
            <a:off x="11364155" y="918825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Sortie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3BD600-6039-4CF3-94B1-842B3E0E33C1}"/>
              </a:ext>
            </a:extLst>
          </p:cNvPr>
          <p:cNvSpPr txBox="1"/>
          <p:nvPr/>
        </p:nvSpPr>
        <p:spPr>
          <a:xfrm>
            <a:off x="11402089" y="278430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Sortie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8C8E03-75AD-42C8-AC74-1FDF382A4A16}"/>
              </a:ext>
            </a:extLst>
          </p:cNvPr>
          <p:cNvSpPr txBox="1"/>
          <p:nvPr/>
        </p:nvSpPr>
        <p:spPr>
          <a:xfrm>
            <a:off x="2246675" y="1729334"/>
            <a:ext cx="81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+12V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2C4307-5ADA-4997-9067-C8AAF6927C43}"/>
              </a:ext>
            </a:extLst>
          </p:cNvPr>
          <p:cNvSpPr txBox="1"/>
          <p:nvPr/>
        </p:nvSpPr>
        <p:spPr>
          <a:xfrm>
            <a:off x="131138" y="1643062"/>
            <a:ext cx="82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Masse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0E0FC1-E4DA-467A-BA6E-A66D979E23E4}"/>
              </a:ext>
            </a:extLst>
          </p:cNvPr>
          <p:cNvSpPr txBox="1"/>
          <p:nvPr/>
        </p:nvSpPr>
        <p:spPr>
          <a:xfrm>
            <a:off x="8967590" y="85613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+12V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449998-7D75-467C-9570-6783DD307876}"/>
              </a:ext>
            </a:extLst>
          </p:cNvPr>
          <p:cNvSpPr txBox="1"/>
          <p:nvPr/>
        </p:nvSpPr>
        <p:spPr>
          <a:xfrm>
            <a:off x="5167592" y="1643453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+12V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34E1A7-090F-48DB-88B5-EFD01B444542}"/>
              </a:ext>
            </a:extLst>
          </p:cNvPr>
          <p:cNvSpPr txBox="1"/>
          <p:nvPr/>
        </p:nvSpPr>
        <p:spPr>
          <a:xfrm>
            <a:off x="8019702" y="1698173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+12V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30CEBE-D90E-4386-9205-E4F97EA58AA2}"/>
              </a:ext>
            </a:extLst>
          </p:cNvPr>
          <p:cNvSpPr txBox="1"/>
          <p:nvPr/>
        </p:nvSpPr>
        <p:spPr>
          <a:xfrm>
            <a:off x="3152667" y="164306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89F858-DB18-4F0A-A38C-71F598483C93}"/>
              </a:ext>
            </a:extLst>
          </p:cNvPr>
          <p:cNvSpPr txBox="1"/>
          <p:nvPr/>
        </p:nvSpPr>
        <p:spPr>
          <a:xfrm>
            <a:off x="5937911" y="166219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57E78F-0AF7-4404-A9D1-247978108111}"/>
              </a:ext>
            </a:extLst>
          </p:cNvPr>
          <p:cNvSpPr txBox="1"/>
          <p:nvPr/>
        </p:nvSpPr>
        <p:spPr>
          <a:xfrm>
            <a:off x="10794052" y="489020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Masse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342BB6-FD9D-4DAF-8E8B-A90E68D528DC}"/>
              </a:ext>
            </a:extLst>
          </p:cNvPr>
          <p:cNvSpPr txBox="1"/>
          <p:nvPr/>
        </p:nvSpPr>
        <p:spPr>
          <a:xfrm>
            <a:off x="9402264" y="3516538"/>
            <a:ext cx="79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Masse</a:t>
            </a:r>
          </a:p>
        </p:txBody>
      </p:sp>
    </p:spTree>
    <p:extLst>
      <p:ext uri="{BB962C8B-B14F-4D97-AF65-F5344CB8AC3E}">
        <p14:creationId xmlns:p14="http://schemas.microsoft.com/office/powerpoint/2010/main" val="7695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582" y="365125"/>
            <a:ext cx="9504218" cy="1325563"/>
          </a:xfrm>
        </p:spPr>
        <p:txBody>
          <a:bodyPr/>
          <a:lstStyle/>
          <a:p>
            <a:r>
              <a:rPr lang="en-GB" dirty="0" err="1"/>
              <a:t>Démo</a:t>
            </a:r>
            <a:r>
              <a:rPr lang="en-GB" dirty="0"/>
              <a:t> #2</a:t>
            </a:r>
            <a:br>
              <a:rPr lang="en-GB" dirty="0"/>
            </a:br>
            <a:r>
              <a:rPr lang="en-GB" dirty="0" err="1"/>
              <a:t>En</a:t>
            </a:r>
            <a:r>
              <a:rPr lang="en-GB" dirty="0"/>
              <a:t> plus </a:t>
            </a:r>
            <a:r>
              <a:rPr lang="en-GB" dirty="0" err="1"/>
              <a:t>complexe</a:t>
            </a:r>
            <a:r>
              <a:rPr lang="en-GB" dirty="0"/>
              <a:t>, </a:t>
            </a:r>
            <a:r>
              <a:rPr lang="en-GB" dirty="0" err="1"/>
              <a:t>ça</a:t>
            </a:r>
            <a:r>
              <a:rPr lang="en-GB" dirty="0"/>
              <a:t> </a:t>
            </a:r>
            <a:r>
              <a:rPr lang="en-GB" dirty="0" err="1"/>
              <a:t>donne</a:t>
            </a:r>
            <a:r>
              <a:rPr lang="en-GB" dirty="0"/>
              <a:t> quoi?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490" y="2763071"/>
            <a:ext cx="10515600" cy="3956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329406"/>
            <a:ext cx="1213067" cy="12130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601691" y="1897116"/>
            <a:ext cx="5045364" cy="1731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vert="horz" lIns="144000" tIns="144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Objectif</a:t>
            </a:r>
            <a:r>
              <a:rPr lang="en-GB" dirty="0"/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Observer le </a:t>
            </a:r>
            <a:r>
              <a:rPr lang="en-GB" dirty="0" err="1"/>
              <a:t>fonctionnement</a:t>
            </a:r>
            <a:r>
              <a:rPr lang="en-GB" dirty="0"/>
              <a:t> d’un circuit </a:t>
            </a:r>
            <a:r>
              <a:rPr lang="en-GB" dirty="0" err="1"/>
              <a:t>logique</a:t>
            </a:r>
            <a:r>
              <a:rPr lang="en-GB" dirty="0"/>
              <a:t> plus </a:t>
            </a:r>
            <a:r>
              <a:rPr lang="en-GB" dirty="0" err="1"/>
              <a:t>complexe</a:t>
            </a:r>
            <a:r>
              <a:rPr lang="en-GB" dirty="0"/>
              <a:t>, </a:t>
            </a:r>
            <a:r>
              <a:rPr lang="en-GB" dirty="0" err="1"/>
              <a:t>l’additioneur</a:t>
            </a:r>
            <a:r>
              <a:rPr lang="en-GB" dirty="0"/>
              <a:t> 5-bits.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39803" y="3143251"/>
            <a:ext cx="585788" cy="5953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581275" y="2726620"/>
            <a:ext cx="19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OU exclusive (XOR)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05473" y="4959161"/>
            <a:ext cx="2268570" cy="1584020"/>
            <a:chOff x="452582" y="4981705"/>
            <a:chExt cx="2268570" cy="1584020"/>
          </a:xfrm>
        </p:grpSpPr>
        <p:sp>
          <p:nvSpPr>
            <p:cNvPr id="9" name="TextBox 8"/>
            <p:cNvSpPr txBox="1"/>
            <p:nvPr/>
          </p:nvSpPr>
          <p:spPr>
            <a:xfrm>
              <a:off x="1276526" y="5176550"/>
              <a:ext cx="1425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1 0 1 1 0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8223" y="5525523"/>
              <a:ext cx="2013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+     1 0 0 1 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8987" y="6042505"/>
              <a:ext cx="20329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=  1 0 1 0 0 1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52582" y="6042505"/>
              <a:ext cx="226857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60734" y="4981705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+1     +1 +1 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11</a:t>
            </a:fld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3154194" y="5154006"/>
            <a:ext cx="1157690" cy="1389175"/>
            <a:chOff x="668987" y="5176550"/>
            <a:chExt cx="1157690" cy="1389175"/>
          </a:xfrm>
        </p:grpSpPr>
        <p:sp>
          <p:nvSpPr>
            <p:cNvPr id="19" name="TextBox 18"/>
            <p:cNvSpPr txBox="1"/>
            <p:nvPr/>
          </p:nvSpPr>
          <p:spPr>
            <a:xfrm>
              <a:off x="1276526" y="5176550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22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8223" y="5525523"/>
              <a:ext cx="11384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    + 19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8987" y="6042505"/>
              <a:ext cx="11384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    = 41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014601" y="6042505"/>
              <a:ext cx="812075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273823" y="3496873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74309" y="3857601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74309" y="4309711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07977" y="4433652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07977" y="4856975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96993" y="5020716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96992" y="5478555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31569" y="5592163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1569" y="6050526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514068" y="4097715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OU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74399" y="465138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OU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40592" y="5244143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OU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701847" y="5811576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OU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44331" y="4034440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XOR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286261" y="3234494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XOR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49322" y="3813442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XOR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029205" y="3880684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XOR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10927" y="4386254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XOR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91097" y="4472391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XOR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72843" y="4960366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XOR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2028" y="5048874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09714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 rot="939458">
            <a:off x="319626" y="2345943"/>
            <a:ext cx="11709053" cy="290576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L’électronique</a:t>
            </a:r>
            <a:r>
              <a:rPr lang="en-GB" dirty="0"/>
              <a:t> au </a:t>
            </a:r>
            <a:r>
              <a:rPr lang="en-GB" dirty="0" err="1"/>
              <a:t>cours</a:t>
            </a:r>
            <a:r>
              <a:rPr lang="en-GB" dirty="0"/>
              <a:t> du temps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2"/>
          <a:stretch/>
        </p:blipFill>
        <p:spPr>
          <a:xfrm>
            <a:off x="1356945" y="1569840"/>
            <a:ext cx="3450891" cy="257651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32" y="3980456"/>
            <a:ext cx="1047750" cy="14097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545528"/>
              </p:ext>
            </p:extLst>
          </p:nvPr>
        </p:nvGraphicFramePr>
        <p:xfrm>
          <a:off x="919483" y="4567196"/>
          <a:ext cx="4325817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2223">
                  <a:extLst>
                    <a:ext uri="{9D8B030D-6E8A-4147-A177-3AD203B41FA5}">
                      <a16:colId xmlns:a16="http://schemas.microsoft.com/office/drawing/2014/main" val="1216721956"/>
                    </a:ext>
                  </a:extLst>
                </a:gridCol>
                <a:gridCol w="2803594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Nom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ENIAC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solidFill>
                            <a:schemeClr val="bg1"/>
                          </a:solidFill>
                        </a:rPr>
                        <a:t>Année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1945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solidFill>
                            <a:schemeClr val="bg1"/>
                          </a:solidFill>
                        </a:rPr>
                        <a:t>Technologie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Tubes à </a:t>
                      </a:r>
                      <a:r>
                        <a:rPr lang="en-GB" sz="1200" dirty="0" err="1"/>
                        <a:t>vides</a:t>
                      </a:r>
                      <a:r>
                        <a:rPr lang="en-GB" sz="1200" dirty="0"/>
                        <a:t> (× 17 000)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20744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Performance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50 000 </a:t>
                      </a:r>
                      <a:r>
                        <a:rPr lang="en-GB" sz="1200" dirty="0" err="1"/>
                        <a:t>opérations</a:t>
                      </a:r>
                      <a:r>
                        <a:rPr lang="en-GB" sz="1200" dirty="0"/>
                        <a:t> / </a:t>
                      </a:r>
                      <a:r>
                        <a:rPr lang="en-GB" sz="1200" dirty="0" err="1"/>
                        <a:t>seconde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521291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solidFill>
                            <a:schemeClr val="bg1"/>
                          </a:solidFill>
                        </a:rPr>
                        <a:t>Taille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167 m², 30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9303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Puissance </a:t>
                      </a:r>
                      <a:r>
                        <a:rPr lang="en-GB" sz="1200" b="1" dirty="0" err="1">
                          <a:solidFill>
                            <a:schemeClr val="bg1"/>
                          </a:solidFill>
                        </a:rPr>
                        <a:t>électrique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150</a:t>
                      </a:r>
                      <a:r>
                        <a:rPr lang="en-GB" sz="1200" baseline="0" dirty="0"/>
                        <a:t> kW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45155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26936"/>
              </p:ext>
            </p:extLst>
          </p:nvPr>
        </p:nvGraphicFramePr>
        <p:xfrm>
          <a:off x="7011965" y="1919258"/>
          <a:ext cx="4325817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2223">
                  <a:extLst>
                    <a:ext uri="{9D8B030D-6E8A-4147-A177-3AD203B41FA5}">
                      <a16:colId xmlns:a16="http://schemas.microsoft.com/office/drawing/2014/main" val="1216721956"/>
                    </a:ext>
                  </a:extLst>
                </a:gridCol>
                <a:gridCol w="2803594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Nom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Bionic</a:t>
                      </a:r>
                      <a:r>
                        <a:rPr lang="en-GB" sz="1200" baseline="0" dirty="0"/>
                        <a:t> A15 (Apple)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solidFill>
                            <a:schemeClr val="bg1"/>
                          </a:solidFill>
                        </a:rPr>
                        <a:t>Année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solidFill>
                            <a:schemeClr val="bg1"/>
                          </a:solidFill>
                        </a:rPr>
                        <a:t>Technologie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Transistors 5 nm (× 15 milliard)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20744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Performance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3 000 000 000 000 </a:t>
                      </a:r>
                      <a:r>
                        <a:rPr lang="en-GB" sz="1200" dirty="0" err="1"/>
                        <a:t>opérations</a:t>
                      </a:r>
                      <a:r>
                        <a:rPr lang="en-GB" sz="1200" dirty="0"/>
                        <a:t> / </a:t>
                      </a:r>
                      <a:r>
                        <a:rPr lang="en-GB" sz="1200" dirty="0" err="1"/>
                        <a:t>seconde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521291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solidFill>
                            <a:schemeClr val="bg1"/>
                          </a:solidFill>
                        </a:rPr>
                        <a:t>Taille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108 mm²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9303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Puissance </a:t>
                      </a:r>
                      <a:r>
                        <a:rPr lang="en-GB" sz="1200" b="1" dirty="0" err="1">
                          <a:solidFill>
                            <a:schemeClr val="bg1"/>
                          </a:solidFill>
                        </a:rPr>
                        <a:t>électrique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45155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 rot="1019060">
            <a:off x="5024638" y="3485577"/>
            <a:ext cx="3049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5"/>
                </a:solidFill>
              </a:rPr>
              <a:t>Performance </a:t>
            </a:r>
            <a:r>
              <a:rPr lang="en-GB" sz="2400" b="1" dirty="0">
                <a:solidFill>
                  <a:schemeClr val="accent5"/>
                </a:solidFill>
              </a:rPr>
              <a:t>× 60 000 000</a:t>
            </a:r>
            <a:endParaRPr lang="en-GB" b="1" dirty="0">
              <a:solidFill>
                <a:schemeClr val="accent5"/>
              </a:solidFill>
            </a:endParaRPr>
          </a:p>
          <a:p>
            <a:pPr algn="ctr"/>
            <a:r>
              <a:rPr lang="en-GB" dirty="0" err="1">
                <a:solidFill>
                  <a:schemeClr val="accent5"/>
                </a:solidFill>
              </a:rPr>
              <a:t>Taille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sz="2400" b="1" dirty="0">
                <a:solidFill>
                  <a:schemeClr val="accent5"/>
                </a:solidFill>
              </a:rPr>
              <a:t>÷ 1 500 000</a:t>
            </a:r>
            <a:endParaRPr lang="en-GB" b="1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019060">
            <a:off x="6741105" y="49046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loi</a:t>
            </a:r>
            <a:r>
              <a:rPr lang="en-GB" dirty="0"/>
              <a:t> de Moore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1485900"/>
            <a:ext cx="8322236" cy="48720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4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582" y="365125"/>
            <a:ext cx="9504218" cy="1325563"/>
          </a:xfrm>
        </p:spPr>
        <p:txBody>
          <a:bodyPr/>
          <a:lstStyle/>
          <a:p>
            <a:r>
              <a:rPr lang="en-GB" dirty="0" err="1"/>
              <a:t>Démo</a:t>
            </a:r>
            <a:r>
              <a:rPr lang="en-GB" dirty="0"/>
              <a:t> #3</a:t>
            </a:r>
            <a:br>
              <a:rPr lang="en-GB" dirty="0"/>
            </a:br>
            <a:r>
              <a:rPr lang="en-GB" dirty="0"/>
              <a:t>A la </a:t>
            </a:r>
            <a:r>
              <a:rPr lang="en-GB" dirty="0" err="1"/>
              <a:t>découverte</a:t>
            </a:r>
            <a:r>
              <a:rPr lang="en-GB" dirty="0"/>
              <a:t> des circuits </a:t>
            </a:r>
            <a:r>
              <a:rPr lang="en-GB" dirty="0" err="1"/>
              <a:t>intégrés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0" y="2535810"/>
            <a:ext cx="1617180" cy="12948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329406"/>
            <a:ext cx="1213067" cy="12130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67862" y="4720031"/>
            <a:ext cx="5045364" cy="1470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vert="horz" lIns="144000" tIns="144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Objectif</a:t>
            </a:r>
            <a:r>
              <a:rPr lang="en-GB" dirty="0"/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Observer de plus </a:t>
            </a:r>
            <a:r>
              <a:rPr lang="en-GB" dirty="0" err="1"/>
              <a:t>près</a:t>
            </a:r>
            <a:r>
              <a:rPr lang="en-GB" dirty="0"/>
              <a:t> les circuits </a:t>
            </a:r>
            <a:r>
              <a:rPr lang="en-GB" dirty="0" err="1"/>
              <a:t>intégrés</a:t>
            </a:r>
            <a:r>
              <a:rPr lang="en-GB" dirty="0"/>
              <a:t> sous </a:t>
            </a:r>
            <a:r>
              <a:rPr lang="en-GB" dirty="0" err="1"/>
              <a:t>différentes</a:t>
            </a:r>
            <a:r>
              <a:rPr lang="en-GB" dirty="0"/>
              <a:t> </a:t>
            </a:r>
            <a:r>
              <a:rPr lang="en-GB" dirty="0" err="1"/>
              <a:t>formes</a:t>
            </a:r>
            <a:r>
              <a:rPr lang="en-GB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68" y="2366033"/>
            <a:ext cx="1697596" cy="1131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1327"/>
          <a:stretch/>
        </p:blipFill>
        <p:spPr>
          <a:xfrm>
            <a:off x="5079969" y="2356216"/>
            <a:ext cx="1608864" cy="938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22480" y="351223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6449" y="3791807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Wafer (“tranche”)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44092" y="3311569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Packaged chip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616" y="1958462"/>
            <a:ext cx="1791787" cy="13438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27460" y="3303885"/>
            <a:ext cx="21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PCB (circuit </a:t>
            </a:r>
            <a:r>
              <a:rPr lang="en-GB" dirty="0" err="1"/>
              <a:t>imprimé</a:t>
            </a:r>
            <a:r>
              <a:rPr lang="en-GB" dirty="0"/>
              <a:t>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659208" y="2967176"/>
            <a:ext cx="624254" cy="4396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50904" y="2803401"/>
            <a:ext cx="624254" cy="4396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853223" y="2685258"/>
            <a:ext cx="624254" cy="4396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726" y="4340835"/>
            <a:ext cx="2620322" cy="234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9126" y="4340835"/>
            <a:ext cx="2384843" cy="2360437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47" y="1762728"/>
            <a:ext cx="1735588" cy="1372561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9594848" y="2572379"/>
            <a:ext cx="624254" cy="4396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866291" y="3151741"/>
            <a:ext cx="121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Ordinateur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9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8" b="18618"/>
          <a:stretch/>
        </p:blipFill>
        <p:spPr>
          <a:xfrm>
            <a:off x="9342900" y="5612607"/>
            <a:ext cx="1469912" cy="62388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23" y="5595547"/>
            <a:ext cx="1738756" cy="69282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022107" y="3057867"/>
            <a:ext cx="653116" cy="65311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2930" y="1518763"/>
            <a:ext cx="952732" cy="9527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1843" y="1340501"/>
            <a:ext cx="1343133" cy="9228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9" y="4304570"/>
            <a:ext cx="1409089" cy="1100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 </a:t>
            </a:r>
            <a:r>
              <a:rPr lang="en-GB" dirty="0" err="1"/>
              <a:t>ordinateur</a:t>
            </a:r>
            <a:r>
              <a:rPr lang="en-GB" dirty="0"/>
              <a:t>, beaucoup de </a:t>
            </a:r>
            <a:r>
              <a:rPr lang="en-GB" dirty="0" err="1"/>
              <a:t>composants</a:t>
            </a:r>
            <a:r>
              <a:rPr lang="en-GB" dirty="0"/>
              <a:t>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0415" y="5328882"/>
            <a:ext cx="1817075" cy="796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Sorties</a:t>
            </a:r>
            <a:endParaRPr lang="en-GB" sz="1400" dirty="0"/>
          </a:p>
          <a:p>
            <a:pPr algn="ctr"/>
            <a:r>
              <a:rPr lang="en-GB" sz="1200" i="1" dirty="0" err="1"/>
              <a:t>Ecran</a:t>
            </a:r>
            <a:r>
              <a:rPr lang="en-GB" sz="1200" i="1" dirty="0"/>
              <a:t>, son, </a:t>
            </a:r>
            <a:r>
              <a:rPr lang="en-GB" sz="1200" i="1" dirty="0" err="1"/>
              <a:t>moteur</a:t>
            </a:r>
            <a:r>
              <a:rPr lang="en-GB" sz="1200" i="1" dirty="0"/>
              <a:t>, </a:t>
            </a:r>
            <a:r>
              <a:rPr lang="en-GB" sz="1200" i="1" dirty="0" err="1"/>
              <a:t>imprimante</a:t>
            </a:r>
            <a:r>
              <a:rPr lang="en-GB" sz="1200" i="1" dirty="0"/>
              <a:t>…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68051" y="5013832"/>
            <a:ext cx="1817076" cy="80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Stockage</a:t>
            </a:r>
            <a:endParaRPr lang="en-GB" sz="1400" dirty="0"/>
          </a:p>
          <a:p>
            <a:pPr algn="ctr"/>
            <a:r>
              <a:rPr lang="en-GB" sz="1200" i="1" dirty="0" err="1"/>
              <a:t>Disque</a:t>
            </a:r>
            <a:r>
              <a:rPr lang="en-GB" sz="1200" i="1" dirty="0"/>
              <a:t> </a:t>
            </a:r>
            <a:r>
              <a:rPr lang="en-GB" sz="1200" i="1" dirty="0" err="1"/>
              <a:t>dur</a:t>
            </a:r>
            <a:r>
              <a:rPr lang="en-GB" sz="1200" i="1" dirty="0"/>
              <a:t>, </a:t>
            </a:r>
            <a:r>
              <a:rPr lang="en-GB" sz="1200" i="1" dirty="0" err="1"/>
              <a:t>mémoire</a:t>
            </a:r>
            <a:r>
              <a:rPr lang="en-GB" sz="1200" i="1" dirty="0"/>
              <a:t> vive, Flash…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999947" y="2042712"/>
            <a:ext cx="1817076" cy="1068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Accès</a:t>
            </a:r>
            <a:r>
              <a:rPr lang="en-GB" dirty="0"/>
              <a:t> </a:t>
            </a:r>
            <a:r>
              <a:rPr lang="en-GB" dirty="0" err="1"/>
              <a:t>réseau</a:t>
            </a:r>
            <a:endParaRPr lang="en-GB" sz="1400" dirty="0"/>
          </a:p>
          <a:p>
            <a:pPr algn="ctr"/>
            <a:r>
              <a:rPr lang="en-GB" sz="1200" i="1" dirty="0" err="1"/>
              <a:t>Filaire</a:t>
            </a:r>
            <a:r>
              <a:rPr lang="en-GB" sz="1200" i="1" dirty="0"/>
              <a:t> (Ethernet) </a:t>
            </a:r>
            <a:r>
              <a:rPr lang="en-GB" sz="1200" i="1" dirty="0" err="1"/>
              <a:t>ou</a:t>
            </a:r>
            <a:r>
              <a:rPr lang="en-GB" sz="1200" i="1" dirty="0"/>
              <a:t> sans-fil (</a:t>
            </a:r>
            <a:r>
              <a:rPr lang="en-GB" sz="1200" i="1" dirty="0" err="1"/>
              <a:t>WiFi</a:t>
            </a:r>
            <a:r>
              <a:rPr lang="en-GB" sz="1200" i="1" dirty="0"/>
              <a:t>, </a:t>
            </a:r>
            <a:r>
              <a:rPr lang="en-GB" sz="1200" i="1" dirty="0" err="1"/>
              <a:t>cellulaire</a:t>
            </a:r>
            <a:r>
              <a:rPr lang="en-GB" sz="1200" i="1" dirty="0"/>
              <a:t>, Bluetooth…) </a:t>
            </a:r>
            <a:endParaRPr lang="en-GB" sz="1400" i="1" dirty="0"/>
          </a:p>
        </p:txBody>
      </p:sp>
      <p:cxnSp>
        <p:nvCxnSpPr>
          <p:cNvPr id="11" name="Elbow Connector 10"/>
          <p:cNvCxnSpPr/>
          <p:nvPr/>
        </p:nvCxnSpPr>
        <p:spPr>
          <a:xfrm>
            <a:off x="1147863" y="2796037"/>
            <a:ext cx="1518359" cy="1110436"/>
          </a:xfrm>
          <a:prstGeom prst="bentConnector3">
            <a:avLst>
              <a:gd name="adj1" fmla="val 79108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endCxn id="5" idx="3"/>
          </p:cNvCxnSpPr>
          <p:nvPr/>
        </p:nvCxnSpPr>
        <p:spPr>
          <a:xfrm rot="10800000" flipV="1">
            <a:off x="2097490" y="4333710"/>
            <a:ext cx="2152382" cy="1393270"/>
          </a:xfrm>
          <a:prstGeom prst="bentConnector3">
            <a:avLst>
              <a:gd name="adj1" fmla="val 8646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  <a:endCxn id="4" idx="0"/>
          </p:cNvCxnSpPr>
          <p:nvPr/>
        </p:nvCxnSpPr>
        <p:spPr>
          <a:xfrm>
            <a:off x="3576589" y="3181857"/>
            <a:ext cx="1" cy="46068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2"/>
            <a:endCxn id="7" idx="0"/>
          </p:cNvCxnSpPr>
          <p:nvPr/>
        </p:nvCxnSpPr>
        <p:spPr>
          <a:xfrm flipH="1">
            <a:off x="3576589" y="4525010"/>
            <a:ext cx="1" cy="488822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648256" y="1492626"/>
            <a:ext cx="3620938" cy="499540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556793" y="5563586"/>
            <a:ext cx="1380391" cy="7567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Datacenter</a:t>
            </a:r>
            <a:endParaRPr lang="en-GB" sz="1200" i="1" dirty="0"/>
          </a:p>
        </p:txBody>
      </p:sp>
      <p:sp>
        <p:nvSpPr>
          <p:cNvPr id="69" name="Rounded Rectangle 68"/>
          <p:cNvSpPr/>
          <p:nvPr/>
        </p:nvSpPr>
        <p:spPr>
          <a:xfrm>
            <a:off x="7947531" y="2214496"/>
            <a:ext cx="1165564" cy="7567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Gateway</a:t>
            </a:r>
            <a:endParaRPr lang="en-GB" sz="1200" i="1" dirty="0"/>
          </a:p>
        </p:txBody>
      </p:sp>
      <p:sp>
        <p:nvSpPr>
          <p:cNvPr id="71" name="Rounded Rectangle 70"/>
          <p:cNvSpPr/>
          <p:nvPr/>
        </p:nvSpPr>
        <p:spPr>
          <a:xfrm>
            <a:off x="8198920" y="4658405"/>
            <a:ext cx="1029639" cy="52380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Routeur</a:t>
            </a:r>
            <a:endParaRPr lang="en-GB" sz="1200" i="1" dirty="0"/>
          </a:p>
        </p:txBody>
      </p:sp>
      <p:sp>
        <p:nvSpPr>
          <p:cNvPr id="72" name="Rounded Rectangle 71"/>
          <p:cNvSpPr/>
          <p:nvPr/>
        </p:nvSpPr>
        <p:spPr>
          <a:xfrm>
            <a:off x="10594732" y="5563586"/>
            <a:ext cx="1380391" cy="7567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Datacenter</a:t>
            </a:r>
            <a:endParaRPr lang="en-GB" sz="1200" i="1" dirty="0"/>
          </a:p>
        </p:txBody>
      </p:sp>
      <p:sp>
        <p:nvSpPr>
          <p:cNvPr id="73" name="Rounded Rectangle 72"/>
          <p:cNvSpPr/>
          <p:nvPr/>
        </p:nvSpPr>
        <p:spPr>
          <a:xfrm>
            <a:off x="8107034" y="5563586"/>
            <a:ext cx="1380391" cy="7567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Datacenter</a:t>
            </a:r>
            <a:endParaRPr lang="en-GB" sz="1200" i="1" dirty="0"/>
          </a:p>
        </p:txBody>
      </p:sp>
      <p:sp>
        <p:nvSpPr>
          <p:cNvPr id="75" name="Rounded Rectangle 74"/>
          <p:cNvSpPr/>
          <p:nvPr/>
        </p:nvSpPr>
        <p:spPr>
          <a:xfrm>
            <a:off x="8850817" y="3415410"/>
            <a:ext cx="1029639" cy="52380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Routeur</a:t>
            </a:r>
            <a:endParaRPr lang="en-GB" sz="1200" i="1" dirty="0"/>
          </a:p>
        </p:txBody>
      </p:sp>
      <p:sp>
        <p:nvSpPr>
          <p:cNvPr id="76" name="Rounded Rectangle 75"/>
          <p:cNvSpPr/>
          <p:nvPr/>
        </p:nvSpPr>
        <p:spPr>
          <a:xfrm>
            <a:off x="10324161" y="4333710"/>
            <a:ext cx="1029639" cy="52380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Routeur</a:t>
            </a:r>
            <a:endParaRPr lang="en-GB" sz="1200" i="1" dirty="0"/>
          </a:p>
        </p:txBody>
      </p:sp>
      <p:cxnSp>
        <p:nvCxnSpPr>
          <p:cNvPr id="77" name="Elbow Connector 76"/>
          <p:cNvCxnSpPr>
            <a:stCxn id="8" idx="2"/>
            <a:endCxn id="4" idx="3"/>
          </p:cNvCxnSpPr>
          <p:nvPr/>
        </p:nvCxnSpPr>
        <p:spPr>
          <a:xfrm rot="5400000">
            <a:off x="4710633" y="2885922"/>
            <a:ext cx="972349" cy="1423357"/>
          </a:xfrm>
          <a:prstGeom prst="bentConnector2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7117571" y="3728423"/>
            <a:ext cx="1029639" cy="52380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Routeur</a:t>
            </a:r>
            <a:endParaRPr lang="en-GB" sz="1200" i="1" dirty="0"/>
          </a:p>
        </p:txBody>
      </p:sp>
      <p:cxnSp>
        <p:nvCxnSpPr>
          <p:cNvPr id="85" name="Straight Connector 84"/>
          <p:cNvCxnSpPr>
            <a:stCxn id="76" idx="2"/>
            <a:endCxn id="72" idx="0"/>
          </p:cNvCxnSpPr>
          <p:nvPr/>
        </p:nvCxnSpPr>
        <p:spPr>
          <a:xfrm>
            <a:off x="10838981" y="4857518"/>
            <a:ext cx="445947" cy="70606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1" idx="2"/>
            <a:endCxn id="73" idx="0"/>
          </p:cNvCxnSpPr>
          <p:nvPr/>
        </p:nvCxnSpPr>
        <p:spPr>
          <a:xfrm>
            <a:off x="8713740" y="5182213"/>
            <a:ext cx="83490" cy="3813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71" idx="2"/>
            <a:endCxn id="34" idx="0"/>
          </p:cNvCxnSpPr>
          <p:nvPr/>
        </p:nvCxnSpPr>
        <p:spPr>
          <a:xfrm flipH="1">
            <a:off x="6246989" y="5182213"/>
            <a:ext cx="2466751" cy="3813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83" idx="2"/>
            <a:endCxn id="71" idx="0"/>
          </p:cNvCxnSpPr>
          <p:nvPr/>
        </p:nvCxnSpPr>
        <p:spPr>
          <a:xfrm>
            <a:off x="7632391" y="4252231"/>
            <a:ext cx="1081349" cy="4061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71" idx="0"/>
            <a:endCxn id="75" idx="2"/>
          </p:cNvCxnSpPr>
          <p:nvPr/>
        </p:nvCxnSpPr>
        <p:spPr>
          <a:xfrm flipV="1">
            <a:off x="8713740" y="3939218"/>
            <a:ext cx="651897" cy="7191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69" idx="2"/>
            <a:endCxn id="75" idx="0"/>
          </p:cNvCxnSpPr>
          <p:nvPr/>
        </p:nvCxnSpPr>
        <p:spPr>
          <a:xfrm>
            <a:off x="8530313" y="2971246"/>
            <a:ext cx="835324" cy="44416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71" idx="3"/>
            <a:endCxn id="76" idx="1"/>
          </p:cNvCxnSpPr>
          <p:nvPr/>
        </p:nvCxnSpPr>
        <p:spPr>
          <a:xfrm flipV="1">
            <a:off x="9228559" y="4595614"/>
            <a:ext cx="1095602" cy="32469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75" idx="3"/>
            <a:endCxn id="76" idx="0"/>
          </p:cNvCxnSpPr>
          <p:nvPr/>
        </p:nvCxnSpPr>
        <p:spPr>
          <a:xfrm>
            <a:off x="9880456" y="3677314"/>
            <a:ext cx="958525" cy="65639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3" idx="3"/>
            <a:endCxn id="75" idx="1"/>
          </p:cNvCxnSpPr>
          <p:nvPr/>
        </p:nvCxnSpPr>
        <p:spPr>
          <a:xfrm flipV="1">
            <a:off x="8147210" y="3677314"/>
            <a:ext cx="703607" cy="31301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83" idx="3"/>
            <a:endCxn id="76" idx="1"/>
          </p:cNvCxnSpPr>
          <p:nvPr/>
        </p:nvCxnSpPr>
        <p:spPr>
          <a:xfrm>
            <a:off x="8147210" y="3990327"/>
            <a:ext cx="2176951" cy="6052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0359718" y="3526317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Réseau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1" name="Straight Connector 120"/>
          <p:cNvCxnSpPr>
            <a:stCxn id="8" idx="3"/>
            <a:endCxn id="69" idx="1"/>
          </p:cNvCxnSpPr>
          <p:nvPr/>
        </p:nvCxnSpPr>
        <p:spPr>
          <a:xfrm>
            <a:off x="6817023" y="2577069"/>
            <a:ext cx="1130508" cy="158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Slide Number Placeholder 1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15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57" y="1681399"/>
            <a:ext cx="626332" cy="626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8" y="3347729"/>
            <a:ext cx="1647934" cy="6767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9916" y="2298442"/>
            <a:ext cx="1817075" cy="1049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Entrées</a:t>
            </a:r>
          </a:p>
          <a:p>
            <a:pPr algn="ctr"/>
            <a:r>
              <a:rPr lang="en-GB" sz="1200" i="1" dirty="0"/>
              <a:t>Clavier, </a:t>
            </a:r>
            <a:r>
              <a:rPr lang="en-GB" sz="1200" i="1" dirty="0" err="1"/>
              <a:t>souris</a:t>
            </a:r>
            <a:r>
              <a:rPr lang="en-GB" sz="1200" i="1" dirty="0"/>
              <a:t>, </a:t>
            </a:r>
            <a:r>
              <a:rPr lang="en-GB" sz="1200" i="1" dirty="0" err="1"/>
              <a:t>capteur</a:t>
            </a:r>
            <a:r>
              <a:rPr lang="en-GB" sz="1200" i="1" dirty="0"/>
              <a:t>, scanner, </a:t>
            </a:r>
            <a:r>
              <a:rPr lang="en-GB" sz="1200" i="1" dirty="0" err="1"/>
              <a:t>caméra</a:t>
            </a:r>
            <a:r>
              <a:rPr lang="en-GB" sz="1200" i="1" dirty="0"/>
              <a:t>, micro…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723974"/>
            <a:ext cx="849778" cy="84977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668052" y="3642540"/>
            <a:ext cx="1817076" cy="882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Processeur</a:t>
            </a:r>
            <a:endParaRPr lang="en-GB" sz="1400" dirty="0"/>
          </a:p>
          <a:p>
            <a:pPr algn="ctr"/>
            <a:r>
              <a:rPr lang="en-GB" sz="1200" i="1" dirty="0"/>
              <a:t>Du </a:t>
            </a:r>
            <a:r>
              <a:rPr lang="en-GB" sz="1200" i="1" dirty="0" err="1"/>
              <a:t>microprocesseur</a:t>
            </a:r>
            <a:r>
              <a:rPr lang="en-GB" sz="1200" i="1" dirty="0"/>
              <a:t> au </a:t>
            </a:r>
            <a:r>
              <a:rPr lang="en-GB" sz="1200" i="1" dirty="0" err="1"/>
              <a:t>système</a:t>
            </a:r>
            <a:r>
              <a:rPr lang="en-GB" sz="1200" i="1" dirty="0"/>
              <a:t> multi-</a:t>
            </a:r>
            <a:r>
              <a:rPr lang="en-GB" sz="1200" i="1" dirty="0" err="1"/>
              <a:t>coeurs</a:t>
            </a:r>
            <a:endParaRPr lang="en-GB" sz="1200" i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14"/>
          <a:stretch/>
        </p:blipFill>
        <p:spPr>
          <a:xfrm flipH="1" flipV="1">
            <a:off x="2010311" y="1661129"/>
            <a:ext cx="742591" cy="78519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668051" y="2058378"/>
            <a:ext cx="1817076" cy="1123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Gestion</a:t>
            </a:r>
            <a:r>
              <a:rPr lang="en-GB" dirty="0"/>
              <a:t> de puissance</a:t>
            </a:r>
            <a:endParaRPr lang="en-GB" sz="1400" dirty="0"/>
          </a:p>
          <a:p>
            <a:pPr algn="ctr"/>
            <a:r>
              <a:rPr lang="en-GB" sz="1200" i="1" dirty="0" err="1"/>
              <a:t>Batterie</a:t>
            </a:r>
            <a:r>
              <a:rPr lang="en-GB" sz="1200" i="1" dirty="0"/>
              <a:t>, </a:t>
            </a:r>
            <a:r>
              <a:rPr lang="en-GB" sz="1200" i="1" dirty="0" err="1"/>
              <a:t>secteur</a:t>
            </a:r>
            <a:r>
              <a:rPr lang="en-GB" sz="1200" i="1" dirty="0"/>
              <a:t>, recuperation </a:t>
            </a:r>
            <a:r>
              <a:rPr lang="en-GB" sz="1200" i="1" dirty="0" err="1"/>
              <a:t>d’énergie</a:t>
            </a:r>
            <a:endParaRPr lang="en-GB" sz="1200" i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100000" flipH="1">
            <a:off x="2739326" y="2708942"/>
            <a:ext cx="422837" cy="11015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9717" y="3161962"/>
            <a:ext cx="969848" cy="9698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0955" y="4671827"/>
            <a:ext cx="933504" cy="83268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94414" y="4726910"/>
            <a:ext cx="832845" cy="61741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9881" y="1340501"/>
            <a:ext cx="1286427" cy="128642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18592" y="4116890"/>
            <a:ext cx="1197098" cy="49639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77015" y="5067190"/>
            <a:ext cx="1197098" cy="49639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38980" y="4106394"/>
            <a:ext cx="1197098" cy="4963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00464" y="3192767"/>
            <a:ext cx="1197098" cy="49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582" y="365125"/>
            <a:ext cx="9504218" cy="1325563"/>
          </a:xfrm>
        </p:spPr>
        <p:txBody>
          <a:bodyPr/>
          <a:lstStyle/>
          <a:p>
            <a:r>
              <a:rPr lang="en-GB" dirty="0"/>
              <a:t>Challenge #3</a:t>
            </a:r>
            <a:br>
              <a:rPr lang="en-GB" dirty="0"/>
            </a:br>
            <a:r>
              <a:rPr lang="en-GB" dirty="0"/>
              <a:t>Se </a:t>
            </a:r>
            <a:r>
              <a:rPr lang="en-GB" dirty="0" err="1"/>
              <a:t>retrouver</a:t>
            </a:r>
            <a:r>
              <a:rPr lang="en-GB" dirty="0"/>
              <a:t> </a:t>
            </a:r>
            <a:r>
              <a:rPr lang="en-GB" dirty="0" err="1"/>
              <a:t>dans</a:t>
            </a:r>
            <a:r>
              <a:rPr lang="en-GB" dirty="0"/>
              <a:t> un </a:t>
            </a:r>
            <a:r>
              <a:rPr lang="en-GB" dirty="0" err="1"/>
              <a:t>ordinateur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329406"/>
            <a:ext cx="1397000" cy="1397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57702" y="3324068"/>
            <a:ext cx="4507523" cy="1470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vert="horz" lIns="144000" tIns="14400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Objectif</a:t>
            </a:r>
            <a:r>
              <a:rPr lang="en-GB" dirty="0"/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Identifier les </a:t>
            </a:r>
            <a:r>
              <a:rPr lang="en-GB" dirty="0" err="1"/>
              <a:t>différents</a:t>
            </a:r>
            <a:r>
              <a:rPr lang="en-GB" dirty="0"/>
              <a:t> </a:t>
            </a:r>
            <a:r>
              <a:rPr lang="en-GB" dirty="0" err="1"/>
              <a:t>composants</a:t>
            </a:r>
            <a:r>
              <a:rPr lang="en-GB" dirty="0"/>
              <a:t> d’un </a:t>
            </a:r>
            <a:r>
              <a:rPr lang="en-GB" dirty="0" err="1"/>
              <a:t>ordinateur</a:t>
            </a:r>
            <a:r>
              <a:rPr lang="en-GB" dirty="0"/>
              <a:t> et les </a:t>
            </a:r>
            <a:r>
              <a:rPr lang="en-GB" dirty="0" err="1"/>
              <a:t>relier</a:t>
            </a:r>
            <a:r>
              <a:rPr lang="en-GB" dirty="0"/>
              <a:t> à </a:t>
            </a:r>
            <a:r>
              <a:rPr lang="en-GB" dirty="0" err="1"/>
              <a:t>leur</a:t>
            </a:r>
            <a:r>
              <a:rPr lang="en-GB" dirty="0"/>
              <a:t> role.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16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3" y="2094756"/>
            <a:ext cx="2516187" cy="208422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12" idx="0"/>
          </p:cNvCxnSpPr>
          <p:nvPr/>
        </p:nvCxnSpPr>
        <p:spPr>
          <a:xfrm>
            <a:off x="8402320" y="3731452"/>
            <a:ext cx="716280" cy="69735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40131" y="442880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Souris</a:t>
            </a:r>
          </a:p>
        </p:txBody>
      </p:sp>
      <p:cxnSp>
        <p:nvCxnSpPr>
          <p:cNvPr id="13" name="Straight Arrow Connector 12"/>
          <p:cNvCxnSpPr>
            <a:stCxn id="12" idx="2"/>
            <a:endCxn id="14" idx="0"/>
          </p:cNvCxnSpPr>
          <p:nvPr/>
        </p:nvCxnSpPr>
        <p:spPr>
          <a:xfrm>
            <a:off x="9118600" y="4798134"/>
            <a:ext cx="634083" cy="659442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35285" y="5457576"/>
            <a:ext cx="463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Permet</a:t>
            </a:r>
            <a:r>
              <a:rPr lang="en-GB" dirty="0"/>
              <a:t> à </a:t>
            </a:r>
            <a:r>
              <a:rPr lang="en-GB" dirty="0" err="1"/>
              <a:t>l’utilisateur</a:t>
            </a:r>
            <a:r>
              <a:rPr lang="en-GB" dirty="0"/>
              <a:t> </a:t>
            </a:r>
            <a:r>
              <a:rPr lang="en-GB" dirty="0" err="1"/>
              <a:t>d’interagir</a:t>
            </a:r>
            <a:r>
              <a:rPr lang="en-GB" dirty="0"/>
              <a:t> avec </a:t>
            </a:r>
            <a:r>
              <a:rPr lang="en-GB" dirty="0" err="1"/>
              <a:t>l’interface</a:t>
            </a:r>
            <a:endParaRPr lang="en-GB" dirty="0"/>
          </a:p>
          <a:p>
            <a:pPr algn="ctr"/>
            <a:r>
              <a:rPr lang="en-GB" dirty="0"/>
              <a:t>du </a:t>
            </a:r>
            <a:r>
              <a:rPr lang="en-GB" dirty="0" err="1"/>
              <a:t>dispositif</a:t>
            </a:r>
            <a:r>
              <a:rPr lang="en-GB" dirty="0"/>
              <a:t> </a:t>
            </a:r>
            <a:r>
              <a:rPr lang="en-GB" dirty="0" err="1"/>
              <a:t>électronique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20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L’autre</a:t>
            </a:r>
            <a:r>
              <a:rPr lang="en-GB" dirty="0"/>
              <a:t> face </a:t>
            </a:r>
            <a:r>
              <a:rPr lang="en-GB" dirty="0" err="1"/>
              <a:t>cachée</a:t>
            </a:r>
            <a:r>
              <a:rPr lang="en-GB" dirty="0"/>
              <a:t> de </a:t>
            </a:r>
            <a:r>
              <a:rPr lang="en-GB" dirty="0" err="1"/>
              <a:t>l’électronique</a:t>
            </a:r>
            <a:r>
              <a:rPr lang="en-GB" dirty="0"/>
              <a:t>…</a:t>
            </a:r>
            <a:br>
              <a:rPr lang="en-GB" dirty="0"/>
            </a:br>
            <a:r>
              <a:rPr lang="en-GB" dirty="0"/>
              <a:t>                                                       les </a:t>
            </a:r>
            <a:r>
              <a:rPr lang="en-GB" dirty="0" err="1"/>
              <a:t>déchets</a:t>
            </a:r>
            <a:r>
              <a:rPr lang="en-GB" dirty="0"/>
              <a:t>!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89686" y="1690688"/>
            <a:ext cx="5964114" cy="3379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Chaque</a:t>
            </a:r>
            <a:r>
              <a:rPr lang="en-GB" dirty="0"/>
              <a:t> </a:t>
            </a:r>
            <a:r>
              <a:rPr lang="en-GB" dirty="0" err="1"/>
              <a:t>année</a:t>
            </a:r>
            <a:r>
              <a:rPr lang="en-GB" dirty="0"/>
              <a:t>, plus de 50 millions de tonnes de </a:t>
            </a:r>
            <a:r>
              <a:rPr lang="en-GB" dirty="0" err="1"/>
              <a:t>déchets</a:t>
            </a:r>
            <a:r>
              <a:rPr lang="en-GB" dirty="0"/>
              <a:t> </a:t>
            </a:r>
            <a:r>
              <a:rPr lang="en-GB" dirty="0" err="1"/>
              <a:t>électroniques</a:t>
            </a:r>
            <a:r>
              <a:rPr lang="en-GB" dirty="0"/>
              <a:t> </a:t>
            </a:r>
            <a:r>
              <a:rPr lang="en-GB" dirty="0" err="1"/>
              <a:t>dans</a:t>
            </a:r>
            <a:r>
              <a:rPr lang="en-GB" dirty="0"/>
              <a:t> le monde. </a:t>
            </a:r>
          </a:p>
          <a:p>
            <a:pPr lvl="1"/>
            <a:r>
              <a:rPr lang="en-GB" dirty="0"/>
              <a:t>Pollution</a:t>
            </a:r>
          </a:p>
          <a:p>
            <a:pPr lvl="1"/>
            <a:r>
              <a:rPr lang="en-GB" dirty="0" err="1"/>
              <a:t>Difficulté</a:t>
            </a:r>
            <a:r>
              <a:rPr lang="en-GB" dirty="0"/>
              <a:t> de </a:t>
            </a:r>
            <a:r>
              <a:rPr lang="en-GB" dirty="0" err="1"/>
              <a:t>recyclage</a:t>
            </a:r>
            <a:endParaRPr lang="en-GB" dirty="0"/>
          </a:p>
          <a:p>
            <a:pPr lvl="1"/>
            <a:r>
              <a:rPr lang="en-GB" dirty="0"/>
              <a:t>Extraction de </a:t>
            </a:r>
            <a:r>
              <a:rPr lang="en-GB" dirty="0" err="1"/>
              <a:t>matériaux</a:t>
            </a:r>
            <a:endParaRPr lang="en-GB" dirty="0"/>
          </a:p>
          <a:p>
            <a:pPr lvl="1"/>
            <a:r>
              <a:rPr lang="en-GB" dirty="0"/>
              <a:t>Conditions des </a:t>
            </a:r>
            <a:r>
              <a:rPr lang="en-GB" dirty="0" err="1"/>
              <a:t>travailleurs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…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230644" y="2602521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= 5 000 ×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615" y="2575989"/>
            <a:ext cx="855183" cy="14253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8" y="1583782"/>
            <a:ext cx="4637577" cy="30839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12686" y="5395961"/>
            <a:ext cx="6827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accent5"/>
                </a:solidFill>
              </a:rPr>
              <a:t>Que </a:t>
            </a:r>
            <a:r>
              <a:rPr lang="en-GB" sz="3600" dirty="0" err="1">
                <a:solidFill>
                  <a:schemeClr val="accent5"/>
                </a:solidFill>
              </a:rPr>
              <a:t>peut</a:t>
            </a:r>
            <a:r>
              <a:rPr lang="en-GB" sz="3600" dirty="0">
                <a:solidFill>
                  <a:schemeClr val="accent5"/>
                </a:solidFill>
              </a:rPr>
              <a:t>-on faire à </a:t>
            </a:r>
            <a:r>
              <a:rPr lang="en-GB" sz="3600" dirty="0" err="1">
                <a:solidFill>
                  <a:schemeClr val="accent5"/>
                </a:solidFill>
              </a:rPr>
              <a:t>notre</a:t>
            </a:r>
            <a:r>
              <a:rPr lang="en-GB" sz="3600" dirty="0">
                <a:solidFill>
                  <a:schemeClr val="accent5"/>
                </a:solidFill>
              </a:rPr>
              <a:t> </a:t>
            </a:r>
            <a:r>
              <a:rPr lang="en-GB" sz="3600" dirty="0" err="1">
                <a:solidFill>
                  <a:schemeClr val="accent5"/>
                </a:solidFill>
              </a:rPr>
              <a:t>échelle</a:t>
            </a:r>
            <a:r>
              <a:rPr lang="en-GB" sz="3600" dirty="0">
                <a:solidFill>
                  <a:schemeClr val="accent5"/>
                </a:solidFill>
              </a:rPr>
              <a:t>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9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/>
          <a:stretch/>
        </p:blipFill>
        <p:spPr>
          <a:xfrm rot="5400000">
            <a:off x="2616200" y="-2717800"/>
            <a:ext cx="6959600" cy="1219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18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1843316"/>
            <a:ext cx="12192000" cy="3352799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0" tIns="324000" rtlCol="0" anchor="t"/>
          <a:lstStyle/>
          <a:p>
            <a:r>
              <a:rPr lang="en-GB" sz="6000" dirty="0" err="1">
                <a:solidFill>
                  <a:schemeClr val="tx1"/>
                </a:solidFill>
                <a:latin typeface="+mj-lt"/>
              </a:rPr>
              <a:t>Merci</a:t>
            </a:r>
            <a:r>
              <a:rPr lang="en-GB" sz="6000" dirty="0">
                <a:solidFill>
                  <a:schemeClr val="tx1"/>
                </a:solidFill>
                <a:latin typeface="+mj-lt"/>
              </a:rPr>
              <a:t> pour </a:t>
            </a:r>
            <a:r>
              <a:rPr lang="en-GB" sz="6000" dirty="0" err="1">
                <a:solidFill>
                  <a:schemeClr val="tx1"/>
                </a:solidFill>
                <a:latin typeface="+mj-lt"/>
              </a:rPr>
              <a:t>votre</a:t>
            </a:r>
            <a:r>
              <a:rPr lang="en-GB" sz="6000" dirty="0">
                <a:solidFill>
                  <a:schemeClr val="tx1"/>
                </a:solidFill>
                <a:latin typeface="+mj-lt"/>
              </a:rPr>
              <a:t> participation !</a:t>
            </a:r>
          </a:p>
          <a:p>
            <a:endParaRPr lang="en-GB" i="1" dirty="0">
              <a:solidFill>
                <a:schemeClr val="tx1"/>
              </a:solidFill>
              <a:latin typeface="+mj-lt"/>
            </a:endParaRPr>
          </a:p>
          <a:p>
            <a:r>
              <a:rPr lang="en-GB" sz="4400" i="1" dirty="0">
                <a:solidFill>
                  <a:schemeClr val="tx1"/>
                </a:solidFill>
                <a:latin typeface="+mj-lt"/>
              </a:rPr>
              <a:t>    </a:t>
            </a:r>
            <a:r>
              <a:rPr lang="en-GB" sz="3600" i="1" dirty="0" err="1">
                <a:solidFill>
                  <a:schemeClr val="tx1"/>
                </a:solidFill>
                <a:latin typeface="+mj-lt"/>
              </a:rPr>
              <a:t>Qu’est-ce</a:t>
            </a:r>
            <a:r>
              <a:rPr lang="en-GB" sz="3600" i="1" dirty="0">
                <a:solidFill>
                  <a:schemeClr val="tx1"/>
                </a:solidFill>
                <a:latin typeface="+mj-lt"/>
              </a:rPr>
              <a:t> que </a:t>
            </a:r>
            <a:r>
              <a:rPr lang="en-GB" sz="3600" i="1" dirty="0" err="1">
                <a:solidFill>
                  <a:schemeClr val="tx1"/>
                </a:solidFill>
                <a:latin typeface="+mj-lt"/>
              </a:rPr>
              <a:t>vous</a:t>
            </a:r>
            <a:r>
              <a:rPr lang="en-GB" sz="3600" i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GB" sz="3600" i="1" dirty="0" err="1">
                <a:solidFill>
                  <a:schemeClr val="tx1"/>
                </a:solidFill>
                <a:latin typeface="+mj-lt"/>
              </a:rPr>
              <a:t>voulez</a:t>
            </a:r>
            <a:r>
              <a:rPr lang="en-GB" sz="3600" i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GB" sz="3600" i="1" dirty="0" err="1">
                <a:solidFill>
                  <a:schemeClr val="tx1"/>
                </a:solidFill>
                <a:latin typeface="+mj-lt"/>
              </a:rPr>
              <a:t>retenir</a:t>
            </a:r>
            <a:r>
              <a:rPr lang="en-GB" sz="3600" i="1" dirty="0">
                <a:solidFill>
                  <a:schemeClr val="tx1"/>
                </a:solidFill>
                <a:latin typeface="+mj-lt"/>
              </a:rPr>
              <a:t>?</a:t>
            </a:r>
          </a:p>
          <a:p>
            <a:r>
              <a:rPr lang="en-GB" sz="3600" i="1" dirty="0">
                <a:solidFill>
                  <a:schemeClr val="tx1"/>
                </a:solidFill>
                <a:latin typeface="+mj-lt"/>
              </a:rPr>
              <a:t>                         </a:t>
            </a:r>
            <a:r>
              <a:rPr lang="en-GB" sz="3600" i="1" dirty="0" err="1">
                <a:solidFill>
                  <a:schemeClr val="tx1"/>
                </a:solidFill>
                <a:latin typeface="+mj-lt"/>
              </a:rPr>
              <a:t>Qu’est-ce</a:t>
            </a:r>
            <a:r>
              <a:rPr lang="en-GB" sz="3600" i="1" dirty="0">
                <a:solidFill>
                  <a:schemeClr val="tx1"/>
                </a:solidFill>
                <a:latin typeface="+mj-lt"/>
              </a:rPr>
              <a:t> qui </a:t>
            </a:r>
            <a:r>
              <a:rPr lang="en-GB" sz="3600" i="1" dirty="0" err="1">
                <a:solidFill>
                  <a:schemeClr val="tx1"/>
                </a:solidFill>
                <a:latin typeface="+mj-lt"/>
              </a:rPr>
              <a:t>vous</a:t>
            </a:r>
            <a:r>
              <a:rPr lang="en-GB" sz="3600" i="1" dirty="0">
                <a:solidFill>
                  <a:schemeClr val="tx1"/>
                </a:solidFill>
                <a:latin typeface="+mj-lt"/>
              </a:rPr>
              <a:t> a </a:t>
            </a:r>
            <a:r>
              <a:rPr lang="en-GB" sz="3600" i="1" dirty="0" err="1">
                <a:solidFill>
                  <a:schemeClr val="tx1"/>
                </a:solidFill>
                <a:latin typeface="+mj-lt"/>
              </a:rPr>
              <a:t>marqués</a:t>
            </a:r>
            <a:r>
              <a:rPr lang="en-GB" sz="3600" i="1" dirty="0">
                <a:solidFill>
                  <a:schemeClr val="tx1"/>
                </a:solidFill>
                <a:latin typeface="+mj-lt"/>
              </a:rPr>
              <a:t>?</a:t>
            </a:r>
            <a:endParaRPr lang="en-GB" sz="4800" i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86" y="4252688"/>
            <a:ext cx="1872343" cy="78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Notre monde </a:t>
            </a:r>
            <a:r>
              <a:rPr lang="en-GB" dirty="0" err="1"/>
              <a:t>numérique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                                    </a:t>
            </a:r>
            <a:r>
              <a:rPr lang="en-GB" dirty="0" err="1"/>
              <a:t>qu’est-ce</a:t>
            </a:r>
            <a:r>
              <a:rPr lang="en-GB" dirty="0"/>
              <a:t> </a:t>
            </a:r>
            <a:r>
              <a:rPr lang="en-GB" dirty="0" err="1"/>
              <a:t>qu’on</a:t>
            </a:r>
            <a:r>
              <a:rPr lang="en-GB" dirty="0"/>
              <a:t> y </a:t>
            </a:r>
            <a:r>
              <a:rPr lang="en-GB" dirty="0" err="1"/>
              <a:t>trouve</a:t>
            </a:r>
            <a:r>
              <a:rPr lang="en-GB" dirty="0"/>
              <a:t>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5"/>
          <a:stretch/>
        </p:blipFill>
        <p:spPr>
          <a:xfrm flipH="1">
            <a:off x="3831237" y="1498317"/>
            <a:ext cx="2484891" cy="2083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74" y="3745936"/>
            <a:ext cx="1608429" cy="1962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22" y="3462644"/>
            <a:ext cx="1906894" cy="1906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5411"/>
          <a:stretch/>
        </p:blipFill>
        <p:spPr>
          <a:xfrm>
            <a:off x="608394" y="4254352"/>
            <a:ext cx="2377891" cy="16869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06" y="1636869"/>
            <a:ext cx="1440566" cy="1440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835" y="2395934"/>
            <a:ext cx="2976933" cy="1707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801" y="4516059"/>
            <a:ext cx="1449505" cy="21742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t="17349" r="7676" b="9295"/>
          <a:stretch/>
        </p:blipFill>
        <p:spPr>
          <a:xfrm>
            <a:off x="9367781" y="5697987"/>
            <a:ext cx="2157470" cy="10758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2953" y="2395934"/>
            <a:ext cx="1512298" cy="897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0389" y="3446986"/>
            <a:ext cx="1514457" cy="9248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2" b="23572"/>
          <a:stretch/>
        </p:blipFill>
        <p:spPr>
          <a:xfrm>
            <a:off x="4761802" y="5369539"/>
            <a:ext cx="2406290" cy="14884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0774" y="4634944"/>
            <a:ext cx="1495510" cy="6575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76" y="1569947"/>
            <a:ext cx="1574158" cy="15074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13750" r="6528" b="13333"/>
          <a:stretch/>
        </p:blipFill>
        <p:spPr>
          <a:xfrm>
            <a:off x="6757628" y="3077344"/>
            <a:ext cx="1609047" cy="13387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7"/>
          <a:srcRect l="3877" t="13236" r="5918" b="11273"/>
          <a:stretch/>
        </p:blipFill>
        <p:spPr>
          <a:xfrm>
            <a:off x="10613736" y="3389451"/>
            <a:ext cx="1480128" cy="10314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276" y="4678073"/>
            <a:ext cx="1102224" cy="110222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3" t="1824" r="27483"/>
          <a:stretch/>
        </p:blipFill>
        <p:spPr>
          <a:xfrm>
            <a:off x="2287427" y="1128473"/>
            <a:ext cx="1061529" cy="2264840"/>
          </a:xfrm>
        </p:spPr>
      </p:pic>
      <p:sp>
        <p:nvSpPr>
          <p:cNvPr id="3" name="TextBox 2"/>
          <p:cNvSpPr txBox="1"/>
          <p:nvPr/>
        </p:nvSpPr>
        <p:spPr>
          <a:xfrm>
            <a:off x="4884545" y="1404789"/>
            <a:ext cx="239039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0" b="1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92955" y="1826362"/>
            <a:ext cx="128753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61266" y="4416091"/>
            <a:ext cx="128753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53586" y="1826362"/>
            <a:ext cx="165462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7120" y="3745936"/>
            <a:ext cx="165462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5" grpId="0"/>
      <p:bldP spid="26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 face </a:t>
            </a:r>
            <a:r>
              <a:rPr lang="en-GB" dirty="0" err="1"/>
              <a:t>cachée</a:t>
            </a:r>
            <a:r>
              <a:rPr lang="en-GB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45"/>
          <a:stretch/>
        </p:blipFill>
        <p:spPr>
          <a:xfrm>
            <a:off x="1472623" y="1763857"/>
            <a:ext cx="4322917" cy="4434778"/>
          </a:xfrm>
        </p:spPr>
      </p:pic>
      <p:sp>
        <p:nvSpPr>
          <p:cNvPr id="6" name="Oval 5"/>
          <p:cNvSpPr/>
          <p:nvPr/>
        </p:nvSpPr>
        <p:spPr>
          <a:xfrm>
            <a:off x="4882573" y="3773632"/>
            <a:ext cx="276225" cy="2952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83" y="1265381"/>
            <a:ext cx="4354945" cy="4354945"/>
          </a:xfrm>
          <a:prstGeom prst="ellipse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Connector 9"/>
          <p:cNvCxnSpPr>
            <a:stCxn id="6" idx="0"/>
            <a:endCxn id="7" idx="1"/>
          </p:cNvCxnSpPr>
          <p:nvPr/>
        </p:nvCxnSpPr>
        <p:spPr>
          <a:xfrm flipV="1">
            <a:off x="5020686" y="1903148"/>
            <a:ext cx="2495864" cy="18704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7" idx="3"/>
          </p:cNvCxnSpPr>
          <p:nvPr/>
        </p:nvCxnSpPr>
        <p:spPr>
          <a:xfrm>
            <a:off x="5020685" y="4068908"/>
            <a:ext cx="2495865" cy="913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58711" y="895255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Semiconducteur</a:t>
            </a:r>
            <a:endParaRPr lang="en-GB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1202907" y="470510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Binaire</a:t>
            </a:r>
            <a:endParaRPr lang="en-GB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511903" y="526503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Logique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712371" y="643840"/>
            <a:ext cx="264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Composants</a:t>
            </a:r>
            <a:r>
              <a:rPr lang="en-GB" i="1" dirty="0"/>
              <a:t> </a:t>
            </a:r>
            <a:r>
              <a:rPr lang="en-GB" i="1" dirty="0" err="1"/>
              <a:t>électroniques</a:t>
            </a:r>
            <a:endParaRPr lang="en-GB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70143" y="5867363"/>
            <a:ext cx="119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Transistors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08221" y="13213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Signaux</a:t>
            </a:r>
            <a:endParaRPr lang="en-GB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162169" y="1521951"/>
            <a:ext cx="119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Processeur</a:t>
            </a:r>
            <a:endParaRPr lang="en-GB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9964107" y="58673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Calcul</a:t>
            </a:r>
            <a:endParaRPr lang="en-GB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6512154" y="5441593"/>
            <a:ext cx="14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Circuit </a:t>
            </a:r>
            <a:r>
              <a:rPr lang="en-GB" i="1" dirty="0" err="1"/>
              <a:t>intégré</a:t>
            </a:r>
            <a:endParaRPr lang="en-GB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4484555" y="294059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Message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7475" y="3309930"/>
            <a:ext cx="13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553" y="434929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>
                <a:solidFill>
                  <a:schemeClr val="bg1"/>
                </a:solidFill>
              </a:rPr>
              <a:t>Vidéo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71433" y="386392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Appel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31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9" grpId="0"/>
      <p:bldP spid="11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 </a:t>
            </a:r>
            <a:r>
              <a:rPr lang="en-GB" dirty="0" err="1"/>
              <a:t>langage</a:t>
            </a:r>
            <a:r>
              <a:rPr lang="en-GB" dirty="0"/>
              <a:t> de </a:t>
            </a:r>
            <a:r>
              <a:rPr lang="en-GB" dirty="0" err="1"/>
              <a:t>l’électronique</a:t>
            </a:r>
            <a:r>
              <a:rPr lang="en-GB" dirty="0"/>
              <a:t>: le </a:t>
            </a:r>
            <a:r>
              <a:rPr lang="en-GB" dirty="0" err="1"/>
              <a:t>binaire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32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Pour </a:t>
            </a:r>
            <a:r>
              <a:rPr lang="en-GB" dirty="0" err="1"/>
              <a:t>communiquer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GB" dirty="0"/>
              <a:t>Les </a:t>
            </a:r>
            <a:r>
              <a:rPr lang="en-GB" dirty="0" err="1">
                <a:solidFill>
                  <a:schemeClr val="accent1"/>
                </a:solidFill>
              </a:rPr>
              <a:t>humains</a:t>
            </a:r>
            <a:r>
              <a:rPr lang="en-GB" dirty="0"/>
              <a:t> </a:t>
            </a:r>
            <a:r>
              <a:rPr lang="en-GB" dirty="0" err="1"/>
              <a:t>envoient</a:t>
            </a:r>
            <a:r>
              <a:rPr lang="en-GB" dirty="0"/>
              <a:t> des </a:t>
            </a:r>
            <a:r>
              <a:rPr lang="en-GB" dirty="0">
                <a:solidFill>
                  <a:schemeClr val="accent2"/>
                </a:solidFill>
              </a:rPr>
              <a:t>sons</a:t>
            </a:r>
            <a:r>
              <a:rPr lang="en-GB" dirty="0"/>
              <a:t> </a:t>
            </a:r>
            <a:r>
              <a:rPr lang="en-GB" dirty="0" err="1"/>
              <a:t>correspondant</a:t>
            </a:r>
            <a:r>
              <a:rPr lang="en-GB" dirty="0"/>
              <a:t> à des </a:t>
            </a:r>
            <a:r>
              <a:rPr lang="en-GB" dirty="0" err="1">
                <a:solidFill>
                  <a:schemeClr val="accent6"/>
                </a:solidFill>
              </a:rPr>
              <a:t>lettres</a:t>
            </a:r>
            <a:r>
              <a:rPr lang="en-GB" dirty="0"/>
              <a:t>, </a:t>
            </a:r>
            <a:r>
              <a:rPr lang="en-GB" dirty="0" err="1"/>
              <a:t>assemblés</a:t>
            </a:r>
            <a:r>
              <a:rPr lang="en-GB" dirty="0"/>
              <a:t> pour former des </a:t>
            </a:r>
            <a:r>
              <a:rPr lang="en-GB" dirty="0">
                <a:solidFill>
                  <a:schemeClr val="accent4"/>
                </a:solidFill>
              </a:rPr>
              <a:t>mots et des phrases</a:t>
            </a:r>
            <a:r>
              <a:rPr lang="en-GB" dirty="0"/>
              <a:t>.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Les </a:t>
            </a:r>
            <a:r>
              <a:rPr lang="en-GB" dirty="0">
                <a:solidFill>
                  <a:schemeClr val="accent1"/>
                </a:solidFill>
              </a:rPr>
              <a:t>circuits </a:t>
            </a:r>
            <a:r>
              <a:rPr lang="en-GB" dirty="0" err="1">
                <a:solidFill>
                  <a:srgbClr val="5B9BD5"/>
                </a:solidFill>
              </a:rPr>
              <a:t>électroniques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/>
              <a:t>envoient</a:t>
            </a:r>
            <a:r>
              <a:rPr lang="en-GB" dirty="0"/>
              <a:t> des </a:t>
            </a:r>
            <a:r>
              <a:rPr lang="en-GB" dirty="0" err="1">
                <a:solidFill>
                  <a:schemeClr val="accent2"/>
                </a:solidFill>
              </a:rPr>
              <a:t>signaux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err="1">
                <a:solidFill>
                  <a:schemeClr val="accent2"/>
                </a:solidFill>
              </a:rPr>
              <a:t>électriques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err="1"/>
              <a:t>correspondant</a:t>
            </a:r>
            <a:r>
              <a:rPr lang="en-GB" dirty="0"/>
              <a:t> à des </a:t>
            </a:r>
            <a:r>
              <a:rPr lang="en-GB" dirty="0" err="1">
                <a:solidFill>
                  <a:schemeClr val="accent6"/>
                </a:solidFill>
              </a:rPr>
              <a:t>symboles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 err="1">
                <a:solidFill>
                  <a:schemeClr val="accent6"/>
                </a:solidFill>
              </a:rPr>
              <a:t>binaires</a:t>
            </a:r>
            <a:r>
              <a:rPr lang="en-GB" dirty="0">
                <a:solidFill>
                  <a:schemeClr val="accent6"/>
                </a:solidFill>
              </a:rPr>
              <a:t> (0 </a:t>
            </a:r>
            <a:r>
              <a:rPr lang="en-GB" dirty="0" err="1">
                <a:solidFill>
                  <a:schemeClr val="accent6"/>
                </a:solidFill>
              </a:rPr>
              <a:t>ou</a:t>
            </a:r>
            <a:r>
              <a:rPr lang="en-GB" dirty="0">
                <a:solidFill>
                  <a:schemeClr val="accent6"/>
                </a:solidFill>
              </a:rPr>
              <a:t> 1, </a:t>
            </a:r>
            <a:r>
              <a:rPr lang="en-GB" dirty="0" err="1">
                <a:solidFill>
                  <a:schemeClr val="accent6"/>
                </a:solidFill>
              </a:rPr>
              <a:t>appelés</a:t>
            </a:r>
            <a:r>
              <a:rPr lang="en-GB" dirty="0">
                <a:solidFill>
                  <a:schemeClr val="accent6"/>
                </a:solidFill>
              </a:rPr>
              <a:t> bits)</a:t>
            </a:r>
            <a:r>
              <a:rPr lang="en-GB" dirty="0"/>
              <a:t>, </a:t>
            </a:r>
            <a:r>
              <a:rPr lang="en-GB" dirty="0" err="1"/>
              <a:t>assemblés</a:t>
            </a:r>
            <a:r>
              <a:rPr lang="en-GB" dirty="0"/>
              <a:t> pour former un </a:t>
            </a:r>
            <a:r>
              <a:rPr lang="en-GB" dirty="0">
                <a:solidFill>
                  <a:schemeClr val="accent4"/>
                </a:solidFill>
              </a:rPr>
              <a:t>message (</a:t>
            </a:r>
            <a:r>
              <a:rPr lang="en-GB" dirty="0" err="1">
                <a:solidFill>
                  <a:schemeClr val="accent4"/>
                </a:solidFill>
              </a:rPr>
              <a:t>nombre</a:t>
            </a:r>
            <a:r>
              <a:rPr lang="en-GB" dirty="0">
                <a:solidFill>
                  <a:schemeClr val="accent4"/>
                </a:solidFill>
              </a:rPr>
              <a:t>, </a:t>
            </a:r>
            <a:r>
              <a:rPr lang="en-GB" dirty="0" err="1">
                <a:solidFill>
                  <a:schemeClr val="accent4"/>
                </a:solidFill>
              </a:rPr>
              <a:t>texte</a:t>
            </a:r>
            <a:r>
              <a:rPr lang="en-GB" dirty="0">
                <a:solidFill>
                  <a:schemeClr val="accent4"/>
                </a:solidFill>
              </a:rPr>
              <a:t>, information…)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3" y="4100286"/>
            <a:ext cx="5518168" cy="1663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039" y="1890280"/>
            <a:ext cx="4792761" cy="16564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9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582" y="365125"/>
            <a:ext cx="9504218" cy="1325563"/>
          </a:xfrm>
        </p:spPr>
        <p:txBody>
          <a:bodyPr/>
          <a:lstStyle/>
          <a:p>
            <a:r>
              <a:rPr lang="en-GB" dirty="0"/>
              <a:t>Challenge #1</a:t>
            </a:r>
            <a:br>
              <a:rPr lang="en-GB" dirty="0"/>
            </a:br>
            <a:r>
              <a:rPr lang="en-GB" dirty="0" err="1"/>
              <a:t>Communiquer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un </a:t>
            </a:r>
            <a:r>
              <a:rPr lang="en-GB" dirty="0" err="1"/>
              <a:t>ordinateur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329406"/>
            <a:ext cx="1397000" cy="1397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91364"/>
              </p:ext>
            </p:extLst>
          </p:nvPr>
        </p:nvGraphicFramePr>
        <p:xfrm>
          <a:off x="941971" y="2680717"/>
          <a:ext cx="1791854" cy="1920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95927">
                  <a:extLst>
                    <a:ext uri="{9D8B030D-6E8A-4147-A177-3AD203B41FA5}">
                      <a16:colId xmlns:a16="http://schemas.microsoft.com/office/drawing/2014/main" val="2036457081"/>
                    </a:ext>
                  </a:extLst>
                </a:gridCol>
                <a:gridCol w="895927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Binaire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Décimal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480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20744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9303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1111011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70633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1011001000001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5697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99904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01867" y="231138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Système</a:t>
            </a:r>
            <a:r>
              <a:rPr lang="en-GB" dirty="0"/>
              <a:t> </a:t>
            </a:r>
            <a:r>
              <a:rPr lang="en-GB" dirty="0" err="1"/>
              <a:t>binaire</a:t>
            </a:r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753129"/>
              </p:ext>
            </p:extLst>
          </p:nvPr>
        </p:nvGraphicFramePr>
        <p:xfrm>
          <a:off x="3260298" y="2681365"/>
          <a:ext cx="1791854" cy="1920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95927">
                  <a:extLst>
                    <a:ext uri="{9D8B030D-6E8A-4147-A177-3AD203B41FA5}">
                      <a16:colId xmlns:a16="http://schemas.microsoft.com/office/drawing/2014/main" val="2036457081"/>
                    </a:ext>
                  </a:extLst>
                </a:gridCol>
                <a:gridCol w="895927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Binaire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Caractère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480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01000001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01000010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01011010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06793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00111111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9303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00100010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70633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00110001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99904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557343" y="231138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Code ASCII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5186" y="1986888"/>
            <a:ext cx="284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Quelques</a:t>
            </a:r>
            <a:r>
              <a:rPr lang="en-GB" i="1" dirty="0"/>
              <a:t> </a:t>
            </a:r>
            <a:r>
              <a:rPr lang="en-GB" i="1" dirty="0" err="1"/>
              <a:t>exemples</a:t>
            </a:r>
            <a:r>
              <a:rPr lang="en-GB" i="1" dirty="0"/>
              <a:t> de codes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308436" y="2116725"/>
            <a:ext cx="5045364" cy="2484232"/>
          </a:xfr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lIns="144000" tIns="144000"/>
          <a:lstStyle/>
          <a:p>
            <a:pPr marL="0" indent="0">
              <a:buNone/>
            </a:pPr>
            <a:r>
              <a:rPr lang="en-GB" dirty="0" err="1"/>
              <a:t>Objectif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personne</a:t>
            </a:r>
            <a:r>
              <a:rPr lang="en-GB" dirty="0"/>
              <a:t> </a:t>
            </a:r>
            <a:r>
              <a:rPr lang="en-GB" dirty="0" err="1"/>
              <a:t>doit</a:t>
            </a:r>
            <a:r>
              <a:rPr lang="en-GB" dirty="0"/>
              <a:t> </a:t>
            </a:r>
            <a:r>
              <a:rPr lang="en-GB" dirty="0" err="1"/>
              <a:t>envoyer</a:t>
            </a:r>
            <a:r>
              <a:rPr lang="en-GB" dirty="0"/>
              <a:t> un message secret à </a:t>
            </a:r>
            <a:r>
              <a:rPr lang="en-GB" dirty="0" err="1"/>
              <a:t>l’autre</a:t>
            </a:r>
            <a:r>
              <a:rPr lang="en-GB" dirty="0"/>
              <a:t> </a:t>
            </a:r>
            <a:r>
              <a:rPr lang="en-GB" dirty="0" err="1"/>
              <a:t>partie</a:t>
            </a:r>
            <a:r>
              <a:rPr lang="en-GB" dirty="0"/>
              <a:t> du </a:t>
            </a:r>
            <a:r>
              <a:rPr lang="en-GB" dirty="0" err="1"/>
              <a:t>groupe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utilisant</a:t>
            </a:r>
            <a:r>
              <a:rPr lang="en-GB" dirty="0"/>
              <a:t> </a:t>
            </a:r>
            <a:r>
              <a:rPr lang="en-GB" dirty="0" err="1"/>
              <a:t>uniquement</a:t>
            </a:r>
            <a:r>
              <a:rPr lang="en-GB" dirty="0"/>
              <a:t> un signal </a:t>
            </a:r>
            <a:r>
              <a:rPr lang="en-GB" dirty="0" err="1"/>
              <a:t>binaire</a:t>
            </a:r>
            <a:r>
              <a:rPr lang="en-GB" dirty="0"/>
              <a:t> (</a:t>
            </a:r>
            <a:r>
              <a:rPr lang="en-GB" dirty="0" err="1"/>
              <a:t>représenté</a:t>
            </a:r>
            <a:r>
              <a:rPr lang="en-GB" dirty="0"/>
              <a:t> par les </a:t>
            </a:r>
            <a:r>
              <a:rPr lang="en-GB" dirty="0" err="1"/>
              <a:t>lumières</a:t>
            </a:r>
            <a:r>
              <a:rPr lang="en-GB" dirty="0"/>
              <a:t>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5</a:t>
            </a:fld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1235808" y="4859257"/>
            <a:ext cx="9358923" cy="1770876"/>
            <a:chOff x="1235808" y="4859257"/>
            <a:chExt cx="9358923" cy="1770876"/>
          </a:xfrm>
        </p:grpSpPr>
        <p:grpSp>
          <p:nvGrpSpPr>
            <p:cNvPr id="27" name="Group 26"/>
            <p:cNvGrpSpPr/>
            <p:nvPr/>
          </p:nvGrpSpPr>
          <p:grpSpPr>
            <a:xfrm>
              <a:off x="1235808" y="4859257"/>
              <a:ext cx="9358923" cy="1770876"/>
              <a:chOff x="1235808" y="4859257"/>
              <a:chExt cx="9358923" cy="1770876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235808" y="4859257"/>
                <a:ext cx="9346223" cy="326679"/>
                <a:chOff x="-12700" y="5323366"/>
                <a:chExt cx="12204700" cy="326679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48" t="35603" r="7512" b="56698"/>
                <a:stretch/>
              </p:blipFill>
              <p:spPr>
                <a:xfrm>
                  <a:off x="1420329" y="5324457"/>
                  <a:ext cx="3604846" cy="325588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48" t="35603" r="7512" b="56698"/>
                <a:stretch/>
              </p:blipFill>
              <p:spPr>
                <a:xfrm>
                  <a:off x="5006123" y="5323809"/>
                  <a:ext cx="3604846" cy="325588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48" t="35603" r="7512" b="56698"/>
                <a:stretch/>
              </p:blipFill>
              <p:spPr>
                <a:xfrm>
                  <a:off x="8587154" y="5323809"/>
                  <a:ext cx="3604846" cy="325588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48" t="35603" r="7512" b="56698"/>
                <a:stretch/>
              </p:blipFill>
              <p:spPr>
                <a:xfrm>
                  <a:off x="-12700" y="5323366"/>
                  <a:ext cx="3604846" cy="325588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/>
              <p:cNvGrpSpPr/>
              <p:nvPr/>
            </p:nvGrpSpPr>
            <p:grpSpPr>
              <a:xfrm>
                <a:off x="1248508" y="6303454"/>
                <a:ext cx="9346223" cy="326679"/>
                <a:chOff x="-12700" y="5323366"/>
                <a:chExt cx="12204700" cy="326679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48" t="35603" r="7512" b="56698"/>
                <a:stretch/>
              </p:blipFill>
              <p:spPr>
                <a:xfrm>
                  <a:off x="1420329" y="5324457"/>
                  <a:ext cx="3604846" cy="325588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48" t="35603" r="7512" b="56698"/>
                <a:stretch/>
              </p:blipFill>
              <p:spPr>
                <a:xfrm>
                  <a:off x="5006123" y="5323809"/>
                  <a:ext cx="3604846" cy="325588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48" t="35603" r="7512" b="56698"/>
                <a:stretch/>
              </p:blipFill>
              <p:spPr>
                <a:xfrm>
                  <a:off x="8587154" y="5323809"/>
                  <a:ext cx="3604846" cy="325588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48" t="35603" r="7512" b="56698"/>
                <a:stretch/>
              </p:blipFill>
              <p:spPr>
                <a:xfrm>
                  <a:off x="-12700" y="5323366"/>
                  <a:ext cx="3604846" cy="325588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4" t="12853" r="54436" b="15079"/>
              <a:stretch/>
            </p:blipFill>
            <p:spPr>
              <a:xfrm>
                <a:off x="1545186" y="5251902"/>
                <a:ext cx="1027642" cy="954673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438399" y="5271300"/>
                <a:ext cx="6943969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GB" dirty="0" err="1"/>
                  <a:t>Ces</a:t>
                </a:r>
                <a:r>
                  <a:rPr lang="en-GB" dirty="0"/>
                  <a:t> ateliers </a:t>
                </a:r>
                <a:r>
                  <a:rPr lang="en-GB" dirty="0" err="1"/>
                  <a:t>contiennent</a:t>
                </a:r>
                <a:r>
                  <a:rPr lang="en-GB" dirty="0"/>
                  <a:t> des </a:t>
                </a:r>
                <a:r>
                  <a:rPr lang="en-GB" dirty="0" err="1"/>
                  <a:t>dispositifs</a:t>
                </a:r>
                <a:r>
                  <a:rPr lang="en-GB" dirty="0"/>
                  <a:t> </a:t>
                </a:r>
                <a:r>
                  <a:rPr lang="en-GB" dirty="0" err="1"/>
                  <a:t>électriques</a:t>
                </a:r>
                <a:r>
                  <a:rPr lang="en-GB" dirty="0"/>
                  <a:t> sous tension.</a:t>
                </a:r>
              </a:p>
              <a:p>
                <a:pPr algn="ctr"/>
                <a:r>
                  <a:rPr lang="en-GB" dirty="0"/>
                  <a:t>Attention à les utiliser de manière </a:t>
                </a:r>
                <a:r>
                  <a:rPr lang="en-GB" dirty="0" err="1"/>
                  <a:t>appropriée</a:t>
                </a:r>
                <a:r>
                  <a:rPr lang="en-GB" dirty="0"/>
                  <a:t> sans </a:t>
                </a:r>
                <a:r>
                  <a:rPr lang="en-GB" dirty="0" err="1"/>
                  <a:t>mettre</a:t>
                </a:r>
                <a:r>
                  <a:rPr lang="en-GB" dirty="0"/>
                  <a:t> </a:t>
                </a:r>
                <a:r>
                  <a:rPr lang="en-GB" dirty="0" err="1"/>
                  <a:t>en</a:t>
                </a:r>
                <a:r>
                  <a:rPr lang="en-GB" dirty="0"/>
                  <a:t> danger </a:t>
                </a:r>
                <a:r>
                  <a:rPr lang="en-GB" dirty="0" err="1"/>
                  <a:t>vous-mêmes</a:t>
                </a:r>
                <a:r>
                  <a:rPr lang="en-GB" dirty="0"/>
                  <a:t> </a:t>
                </a:r>
                <a:r>
                  <a:rPr lang="en-GB" dirty="0" err="1"/>
                  <a:t>ou</a:t>
                </a:r>
                <a:r>
                  <a:rPr lang="en-GB" dirty="0"/>
                  <a:t> </a:t>
                </a:r>
                <a:r>
                  <a:rPr lang="en-GB" dirty="0" err="1"/>
                  <a:t>vos</a:t>
                </a:r>
                <a:r>
                  <a:rPr lang="en-GB" dirty="0"/>
                  <a:t> </a:t>
                </a:r>
                <a:r>
                  <a:rPr lang="en-GB" dirty="0" err="1"/>
                  <a:t>camarades</a:t>
                </a:r>
                <a:r>
                  <a:rPr lang="en-GB" dirty="0"/>
                  <a:t>.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235808" y="4859257"/>
                <a:ext cx="9346223" cy="176978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" t="12853" r="54436" b="15079"/>
            <a:stretch/>
          </p:blipFill>
          <p:spPr>
            <a:xfrm>
              <a:off x="9382368" y="5267256"/>
              <a:ext cx="1027642" cy="954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63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70"/>
          <a:stretch/>
        </p:blipFill>
        <p:spPr>
          <a:xfrm>
            <a:off x="4643985" y="4993126"/>
            <a:ext cx="1051458" cy="1229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r="50024"/>
          <a:stretch/>
        </p:blipFill>
        <p:spPr>
          <a:xfrm>
            <a:off x="286663" y="4942705"/>
            <a:ext cx="995172" cy="1279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 transistor, </a:t>
            </a:r>
            <a:r>
              <a:rPr lang="en-GB" dirty="0" err="1"/>
              <a:t>l’élément</a:t>
            </a:r>
            <a:r>
              <a:rPr lang="en-GB" dirty="0"/>
              <a:t> de 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962" y="1791883"/>
            <a:ext cx="3290887" cy="213091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750222">
            <a:off x="1380343" y="3830897"/>
            <a:ext cx="975946" cy="1494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 err="1"/>
              <a:t>Allumé</a:t>
            </a:r>
            <a:endParaRPr lang="en-GB" dirty="0"/>
          </a:p>
        </p:txBody>
      </p:sp>
      <p:sp>
        <p:nvSpPr>
          <p:cNvPr id="6" name="Down Arrow 5"/>
          <p:cNvSpPr/>
          <p:nvPr/>
        </p:nvSpPr>
        <p:spPr>
          <a:xfrm rot="19849778" flipH="1">
            <a:off x="3408144" y="3830897"/>
            <a:ext cx="975946" cy="1494692"/>
          </a:xfrm>
          <a:prstGeom prst="down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dirty="0" err="1"/>
              <a:t>Eteint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79153" y="3399433"/>
            <a:ext cx="1027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 </a:t>
            </a:r>
            <a:r>
              <a:rPr lang="en-GB" sz="2400" dirty="0" err="1"/>
              <a:t>états</a:t>
            </a: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53322" y="5295387"/>
            <a:ext cx="2340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5"/>
                </a:solidFill>
              </a:rPr>
              <a:t>Le courant </a:t>
            </a:r>
            <a:r>
              <a:rPr lang="en-GB" sz="2400" dirty="0" err="1">
                <a:solidFill>
                  <a:schemeClr val="accent5"/>
                </a:solidFill>
              </a:rPr>
              <a:t>passe</a:t>
            </a:r>
            <a:r>
              <a:rPr lang="en-GB" sz="2400" dirty="0">
                <a:solidFill>
                  <a:schemeClr val="accent5"/>
                </a:solidFill>
              </a:rPr>
              <a:t> </a:t>
            </a:r>
          </a:p>
          <a:p>
            <a:r>
              <a:rPr lang="en-GB" sz="2400" dirty="0">
                <a:solidFill>
                  <a:schemeClr val="accent5"/>
                </a:solidFill>
              </a:rPr>
              <a:t>         “1”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9231" y="5248045"/>
            <a:ext cx="19522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Le courant ne 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 </a:t>
            </a:r>
            <a:r>
              <a:rPr lang="en-GB" sz="2400" dirty="0" err="1">
                <a:solidFill>
                  <a:srgbClr val="C00000"/>
                </a:solidFill>
              </a:rPr>
              <a:t>passe</a:t>
            </a:r>
            <a:r>
              <a:rPr lang="en-GB" sz="2400" dirty="0">
                <a:solidFill>
                  <a:srgbClr val="C00000"/>
                </a:solidFill>
              </a:rPr>
              <a:t> pas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        “0”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29" t="53434" r="25804" b="18735"/>
          <a:stretch/>
        </p:blipFill>
        <p:spPr>
          <a:xfrm rot="5400000">
            <a:off x="6673362" y="2379624"/>
            <a:ext cx="1336432" cy="1216812"/>
          </a:xfr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195999" y="3867567"/>
            <a:ext cx="5197059" cy="24553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Matériau</a:t>
            </a:r>
            <a:r>
              <a:rPr lang="en-GB" dirty="0"/>
              <a:t> </a:t>
            </a:r>
            <a:r>
              <a:rPr lang="en-GB" dirty="0" err="1"/>
              <a:t>semiconducteur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Ex: </a:t>
            </a:r>
            <a:r>
              <a:rPr lang="en-GB" dirty="0" err="1"/>
              <a:t>silicium</a:t>
            </a:r>
            <a:r>
              <a:rPr lang="en-GB" dirty="0"/>
              <a:t>, germanium</a:t>
            </a:r>
          </a:p>
          <a:p>
            <a:pPr marL="457200" lvl="1" indent="0">
              <a:buNone/>
            </a:pPr>
            <a:r>
              <a:rPr lang="en-GB" dirty="0"/>
              <a:t>2 </a:t>
            </a:r>
            <a:r>
              <a:rPr lang="en-GB" dirty="0" err="1"/>
              <a:t>états</a:t>
            </a:r>
            <a:r>
              <a:rPr lang="en-GB" dirty="0"/>
              <a:t>: </a:t>
            </a:r>
            <a:r>
              <a:rPr lang="en-GB" dirty="0" err="1">
                <a:solidFill>
                  <a:schemeClr val="accent5"/>
                </a:solidFill>
              </a:rPr>
              <a:t>conducteur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>
                <a:solidFill>
                  <a:srgbClr val="C00000"/>
                </a:solidFill>
              </a:rPr>
              <a:t>isolant</a:t>
            </a:r>
            <a:endParaRPr lang="en-GB" dirty="0">
              <a:solidFill>
                <a:srgbClr val="C00000"/>
              </a:solidFill>
            </a:endParaRPr>
          </a:p>
          <a:p>
            <a:r>
              <a:rPr lang="en-GB" dirty="0"/>
              <a:t>Canal </a:t>
            </a:r>
            <a:r>
              <a:rPr lang="en-GB" dirty="0" err="1"/>
              <a:t>controllé</a:t>
            </a:r>
            <a:r>
              <a:rPr lang="en-GB" dirty="0"/>
              <a:t> par un signal </a:t>
            </a:r>
            <a:r>
              <a:rPr lang="en-GB" dirty="0" err="1"/>
              <a:t>électrique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≈ </a:t>
            </a:r>
            <a:r>
              <a:rPr lang="en-GB" dirty="0" err="1"/>
              <a:t>interrupteur</a:t>
            </a:r>
            <a:r>
              <a:rPr lang="en-GB" dirty="0"/>
              <a:t>, </a:t>
            </a:r>
            <a:r>
              <a:rPr lang="en-GB" dirty="0" err="1"/>
              <a:t>vanne</a:t>
            </a:r>
            <a:r>
              <a:rPr lang="en-GB" dirty="0"/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49210" y="3344341"/>
            <a:ext cx="1056813" cy="87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623" y="1775118"/>
            <a:ext cx="1295400" cy="3333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2771" y="1194021"/>
            <a:ext cx="3125023" cy="1663319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6733172" y="2443369"/>
            <a:ext cx="1216812" cy="883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/>
          <p:cNvCxnSpPr>
            <a:stCxn id="26" idx="0"/>
          </p:cNvCxnSpPr>
          <p:nvPr/>
        </p:nvCxnSpPr>
        <p:spPr>
          <a:xfrm flipV="1">
            <a:off x="7341578" y="1756021"/>
            <a:ext cx="1307232" cy="68734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6" idx="5"/>
          </p:cNvCxnSpPr>
          <p:nvPr/>
        </p:nvCxnSpPr>
        <p:spPr>
          <a:xfrm flipV="1">
            <a:off x="7771786" y="3029270"/>
            <a:ext cx="2840529" cy="16857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47239" y="2606802"/>
            <a:ext cx="140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Transistor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5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>
            <a:stCxn id="3" idx="2"/>
            <a:endCxn id="7" idx="0"/>
          </p:cNvCxnSpPr>
          <p:nvPr/>
        </p:nvCxnSpPr>
        <p:spPr>
          <a:xfrm flipH="1">
            <a:off x="8882256" y="2970098"/>
            <a:ext cx="2" cy="20305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582" y="365125"/>
            <a:ext cx="9504218" cy="1325563"/>
          </a:xfrm>
        </p:spPr>
        <p:txBody>
          <a:bodyPr/>
          <a:lstStyle/>
          <a:p>
            <a:r>
              <a:rPr lang="en-GB" dirty="0" err="1"/>
              <a:t>Démo</a:t>
            </a:r>
            <a:r>
              <a:rPr lang="en-GB" dirty="0"/>
              <a:t> #1</a:t>
            </a:r>
            <a:br>
              <a:rPr lang="en-GB" dirty="0"/>
            </a:br>
            <a:r>
              <a:rPr lang="en-GB" dirty="0"/>
              <a:t>Des maths avec des </a:t>
            </a:r>
            <a:r>
              <a:rPr lang="en-GB" dirty="0" err="1"/>
              <a:t>interrupteurs</a:t>
            </a:r>
            <a:r>
              <a:rPr lang="en-GB" dirty="0"/>
              <a:t> ??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329406"/>
            <a:ext cx="1213067" cy="12130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81996" y="3006448"/>
            <a:ext cx="5045364" cy="17995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vert="horz" lIns="144000" tIns="144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Objectif</a:t>
            </a:r>
            <a:r>
              <a:rPr lang="en-GB" dirty="0"/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 err="1"/>
              <a:t>Découvrir</a:t>
            </a:r>
            <a:r>
              <a:rPr lang="en-GB" dirty="0"/>
              <a:t> des </a:t>
            </a:r>
            <a:r>
              <a:rPr lang="en-GB" dirty="0" err="1"/>
              <a:t>fonctions</a:t>
            </a:r>
            <a:r>
              <a:rPr lang="en-GB" dirty="0"/>
              <a:t> </a:t>
            </a:r>
            <a:r>
              <a:rPr lang="en-GB" dirty="0" err="1"/>
              <a:t>logiques</a:t>
            </a:r>
            <a:r>
              <a:rPr lang="en-GB" dirty="0"/>
              <a:t> de base </a:t>
            </a:r>
            <a:r>
              <a:rPr lang="en-GB" dirty="0" err="1"/>
              <a:t>conçues</a:t>
            </a:r>
            <a:r>
              <a:rPr lang="en-GB" dirty="0"/>
              <a:t> à base </a:t>
            </a:r>
            <a:r>
              <a:rPr lang="en-GB" dirty="0" err="1"/>
              <a:t>d’interrupteurs</a:t>
            </a:r>
            <a:r>
              <a:rPr lang="en-GB" dirty="0"/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93369" y="2385323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0/1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" r="73270"/>
          <a:stretch/>
        </p:blipFill>
        <p:spPr>
          <a:xfrm>
            <a:off x="8407363" y="5000628"/>
            <a:ext cx="949786" cy="1229227"/>
          </a:xfrm>
          <a:prstGeom prst="rect">
            <a:avLst/>
          </a:prstGeom>
        </p:spPr>
      </p:pic>
      <p:sp>
        <p:nvSpPr>
          <p:cNvPr id="4" name="Cloud 3"/>
          <p:cNvSpPr/>
          <p:nvPr/>
        </p:nvSpPr>
        <p:spPr>
          <a:xfrm>
            <a:off x="7493071" y="3334732"/>
            <a:ext cx="2778369" cy="1143000"/>
          </a:xfrm>
          <a:prstGeom prst="cloud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536933" y="36569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6319" y="332887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50000"/>
                  </a:schemeClr>
                </a:solidFill>
              </a:rPr>
              <a:t>_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4970" y="389556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75489" y="3482416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&amp;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11916" y="390623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^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81402" y="3444567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85179" y="4710305"/>
            <a:ext cx="5517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0" b="1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54316" y="4569741"/>
            <a:ext cx="5517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0" b="1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76809" y="5556942"/>
            <a:ext cx="5517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0" b="1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66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64" y="2671740"/>
            <a:ext cx="2544462" cy="18688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 circuits, de plus </a:t>
            </a:r>
            <a:r>
              <a:rPr lang="en-GB" dirty="0" err="1"/>
              <a:t>en</a:t>
            </a:r>
            <a:r>
              <a:rPr lang="en-GB" dirty="0"/>
              <a:t> plus complexes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32" y="1690688"/>
            <a:ext cx="2251381" cy="203009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03316" y="1480008"/>
            <a:ext cx="2644709" cy="2472867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439013" y="2781300"/>
            <a:ext cx="1228238" cy="896593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3" y="3805774"/>
            <a:ext cx="2977541" cy="1632316"/>
          </a:xfrm>
          <a:prstGeom prst="rect">
            <a:avLst/>
          </a:prstGeom>
        </p:spPr>
      </p:pic>
      <p:cxnSp>
        <p:nvCxnSpPr>
          <p:cNvPr id="12" name="Straight Connector 11"/>
          <p:cNvCxnSpPr>
            <a:stCxn id="7" idx="7"/>
            <a:endCxn id="8" idx="0"/>
          </p:cNvCxnSpPr>
          <p:nvPr/>
        </p:nvCxnSpPr>
        <p:spPr>
          <a:xfrm>
            <a:off x="2860716" y="1842151"/>
            <a:ext cx="1192416" cy="93914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4"/>
            <a:endCxn id="8" idx="4"/>
          </p:cNvCxnSpPr>
          <p:nvPr/>
        </p:nvCxnSpPr>
        <p:spPr>
          <a:xfrm flipV="1">
            <a:off x="1925671" y="3677893"/>
            <a:ext cx="2127461" cy="27498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242362" y="2286001"/>
            <a:ext cx="2658764" cy="2381250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865957" y="3722022"/>
            <a:ext cx="561976" cy="473906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>
            <a:stCxn id="17" idx="7"/>
            <a:endCxn id="18" idx="0"/>
          </p:cNvCxnSpPr>
          <p:nvPr/>
        </p:nvCxnSpPr>
        <p:spPr>
          <a:xfrm>
            <a:off x="5511759" y="2634727"/>
            <a:ext cx="1635186" cy="108729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5"/>
            <a:endCxn id="18" idx="4"/>
          </p:cNvCxnSpPr>
          <p:nvPr/>
        </p:nvCxnSpPr>
        <p:spPr>
          <a:xfrm flipV="1">
            <a:off x="5511759" y="4195928"/>
            <a:ext cx="1635186" cy="1225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142" y="4540585"/>
            <a:ext cx="2548745" cy="2038996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5800725" y="3200400"/>
            <a:ext cx="3228975" cy="2762250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9168138" y="4484309"/>
            <a:ext cx="756912" cy="854075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Connector 49"/>
          <p:cNvCxnSpPr>
            <a:stCxn id="48" idx="7"/>
            <a:endCxn id="49" idx="0"/>
          </p:cNvCxnSpPr>
          <p:nvPr/>
        </p:nvCxnSpPr>
        <p:spPr>
          <a:xfrm>
            <a:off x="8556828" y="3604922"/>
            <a:ext cx="989766" cy="879387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8" idx="5"/>
            <a:endCxn id="49" idx="4"/>
          </p:cNvCxnSpPr>
          <p:nvPr/>
        </p:nvCxnSpPr>
        <p:spPr>
          <a:xfrm flipV="1">
            <a:off x="8556828" y="5338384"/>
            <a:ext cx="989766" cy="219744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 animBg="1"/>
      <p:bldP spid="18" grpId="0" animBg="1"/>
      <p:bldP spid="48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582" y="365125"/>
            <a:ext cx="9504218" cy="1325563"/>
          </a:xfrm>
        </p:spPr>
        <p:txBody>
          <a:bodyPr/>
          <a:lstStyle/>
          <a:p>
            <a:r>
              <a:rPr lang="en-GB" dirty="0"/>
              <a:t>Challenge #2</a:t>
            </a:r>
            <a:br>
              <a:rPr lang="en-GB" dirty="0"/>
            </a:br>
            <a:r>
              <a:rPr lang="en-GB" dirty="0"/>
              <a:t>Assembler un premier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329406"/>
            <a:ext cx="1397000" cy="139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8886" y="2405828"/>
            <a:ext cx="16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Tables de </a:t>
            </a:r>
            <a:r>
              <a:rPr lang="en-GB" i="1" dirty="0" err="1"/>
              <a:t>vérité</a:t>
            </a:r>
            <a:endParaRPr lang="en-GB" i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745968"/>
              </p:ext>
            </p:extLst>
          </p:nvPr>
        </p:nvGraphicFramePr>
        <p:xfrm>
          <a:off x="838200" y="3225801"/>
          <a:ext cx="1791856" cy="1371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8665">
                  <a:extLst>
                    <a:ext uri="{9D8B030D-6E8A-4147-A177-3AD203B41FA5}">
                      <a16:colId xmlns:a16="http://schemas.microsoft.com/office/drawing/2014/main" val="2036457081"/>
                    </a:ext>
                  </a:extLst>
                </a:gridCol>
                <a:gridCol w="538665">
                  <a:extLst>
                    <a:ext uri="{9D8B030D-6E8A-4147-A177-3AD203B41FA5}">
                      <a16:colId xmlns:a16="http://schemas.microsoft.com/office/drawing/2014/main" val="1216721956"/>
                    </a:ext>
                  </a:extLst>
                </a:gridCol>
                <a:gridCol w="714526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Entrées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Sorties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480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20744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93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12542" y="2856469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Porte OU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191457"/>
              </p:ext>
            </p:extLst>
          </p:nvPr>
        </p:nvGraphicFramePr>
        <p:xfrm>
          <a:off x="3337042" y="3170908"/>
          <a:ext cx="1791856" cy="1371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8665">
                  <a:extLst>
                    <a:ext uri="{9D8B030D-6E8A-4147-A177-3AD203B41FA5}">
                      <a16:colId xmlns:a16="http://schemas.microsoft.com/office/drawing/2014/main" val="2036457081"/>
                    </a:ext>
                  </a:extLst>
                </a:gridCol>
                <a:gridCol w="538665">
                  <a:extLst>
                    <a:ext uri="{9D8B030D-6E8A-4147-A177-3AD203B41FA5}">
                      <a16:colId xmlns:a16="http://schemas.microsoft.com/office/drawing/2014/main" val="1216721956"/>
                    </a:ext>
                  </a:extLst>
                </a:gridCol>
                <a:gridCol w="714526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Entrées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Sorties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480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20744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93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11384" y="2801576"/>
            <a:ext cx="967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Porte ET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451882"/>
              </p:ext>
            </p:extLst>
          </p:nvPr>
        </p:nvGraphicFramePr>
        <p:xfrm>
          <a:off x="2233330" y="5114614"/>
          <a:ext cx="1704976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52488">
                  <a:extLst>
                    <a:ext uri="{9D8B030D-6E8A-4147-A177-3AD203B41FA5}">
                      <a16:colId xmlns:a16="http://schemas.microsoft.com/office/drawing/2014/main" val="2036457081"/>
                    </a:ext>
                  </a:extLst>
                </a:gridCol>
                <a:gridCol w="852488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Entrées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Sorties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480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488892" y="4677392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Porte NON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08973"/>
              </p:ext>
            </p:extLst>
          </p:nvPr>
        </p:nvGraphicFramePr>
        <p:xfrm>
          <a:off x="8715375" y="4608310"/>
          <a:ext cx="1791856" cy="1371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8665">
                  <a:extLst>
                    <a:ext uri="{9D8B030D-6E8A-4147-A177-3AD203B41FA5}">
                      <a16:colId xmlns:a16="http://schemas.microsoft.com/office/drawing/2014/main" val="2036457081"/>
                    </a:ext>
                  </a:extLst>
                </a:gridCol>
                <a:gridCol w="538665">
                  <a:extLst>
                    <a:ext uri="{9D8B030D-6E8A-4147-A177-3AD203B41FA5}">
                      <a16:colId xmlns:a16="http://schemas.microsoft.com/office/drawing/2014/main" val="1216721956"/>
                    </a:ext>
                  </a:extLst>
                </a:gridCol>
                <a:gridCol w="714526">
                  <a:extLst>
                    <a:ext uri="{9D8B030D-6E8A-4147-A177-3AD203B41FA5}">
                      <a16:colId xmlns:a16="http://schemas.microsoft.com/office/drawing/2014/main" val="1496434180"/>
                    </a:ext>
                  </a:extLst>
                </a:gridCol>
              </a:tblGrid>
              <a:tr h="128604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Entrées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Sorties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480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35069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36522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20744"/>
                  </a:ext>
                </a:extLst>
              </a:tr>
              <a:tr h="12860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93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719306" y="4238978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Porte OU </a:t>
            </a:r>
            <a:r>
              <a:rPr lang="en-GB" dirty="0" err="1"/>
              <a:t>exclusif</a:t>
            </a:r>
            <a:endParaRPr lang="en-GB" dirty="0"/>
          </a:p>
        </p:txBody>
      </p:sp>
      <p:sp>
        <p:nvSpPr>
          <p:cNvPr id="4" name="Right Arrow 3"/>
          <p:cNvSpPr/>
          <p:nvPr/>
        </p:nvSpPr>
        <p:spPr>
          <a:xfrm>
            <a:off x="6002192" y="5114614"/>
            <a:ext cx="1726966" cy="400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02192" y="2060020"/>
            <a:ext cx="5218257" cy="18105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 vert="horz" lIns="144000" tIns="144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Objectif</a:t>
            </a:r>
            <a:r>
              <a:rPr lang="en-GB" dirty="0"/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/>
              <a:t>A </a:t>
            </a:r>
            <a:r>
              <a:rPr lang="en-GB" dirty="0" err="1"/>
              <a:t>l’aide</a:t>
            </a:r>
            <a:r>
              <a:rPr lang="en-GB" dirty="0"/>
              <a:t> de </a:t>
            </a:r>
            <a:r>
              <a:rPr lang="en-GB" dirty="0" err="1"/>
              <a:t>portes</a:t>
            </a:r>
            <a:r>
              <a:rPr lang="en-GB" dirty="0"/>
              <a:t> </a:t>
            </a:r>
            <a:r>
              <a:rPr lang="en-GB" dirty="0" err="1"/>
              <a:t>logiques</a:t>
            </a:r>
            <a:r>
              <a:rPr lang="en-GB" dirty="0"/>
              <a:t> de base, </a:t>
            </a:r>
            <a:r>
              <a:rPr lang="en-GB" dirty="0" err="1"/>
              <a:t>reconstituer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nouvelle function </a:t>
            </a:r>
            <a:r>
              <a:rPr lang="en-GB" dirty="0" err="1"/>
              <a:t>logique</a:t>
            </a:r>
            <a:r>
              <a:rPr lang="en-GB" dirty="0"/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440BC-CB01-4A1A-B437-63FD9643EE3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80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115CDC65872F46A2EE6A69E83F8D59" ma:contentTypeVersion="8" ma:contentTypeDescription="Crée un document." ma:contentTypeScope="" ma:versionID="368cce4c2656f8e804d5c394166d129c">
  <xsd:schema xmlns:xsd="http://www.w3.org/2001/XMLSchema" xmlns:xs="http://www.w3.org/2001/XMLSchema" xmlns:p="http://schemas.microsoft.com/office/2006/metadata/properties" xmlns:ns2="151378de-4be4-4e1f-a5e3-cad825b70665" targetNamespace="http://schemas.microsoft.com/office/2006/metadata/properties" ma:root="true" ma:fieldsID="63177abc8372540735817731e44ac80c" ns2:_="">
    <xsd:import namespace="151378de-4be4-4e1f-a5e3-cad825b706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378de-4be4-4e1f-a5e3-cad825b70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D1F563-3A8B-405C-8BB1-EBDF86426191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51378de-4be4-4e1f-a5e3-cad825b7066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E9DD034-7D01-440B-8573-0AF1253411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DE75DA-B515-412A-8BC7-42D06B0997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1378de-4be4-4e1f-a5e3-cad825b70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1952</Words>
  <Application>Microsoft Office PowerPoint</Application>
  <PresentationFormat>Widescreen</PresentationFormat>
  <Paragraphs>426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Notre monde numérique,                                      qu’est-ce qu’on y trouve ?</vt:lpstr>
      <vt:lpstr>La face cachée </vt:lpstr>
      <vt:lpstr>Le langage de l’électronique: le binaire</vt:lpstr>
      <vt:lpstr>Challenge #1 Communiquer comme un ordinateur</vt:lpstr>
      <vt:lpstr>Le transistor, l’élément de base</vt:lpstr>
      <vt:lpstr>Démo #1 Des maths avec des interrupteurs ??</vt:lpstr>
      <vt:lpstr>Des circuits, de plus en plus complexes</vt:lpstr>
      <vt:lpstr>Challenge #2 Assembler un premier circuit</vt:lpstr>
      <vt:lpstr>Challenge #2 Assembler un premier circuit</vt:lpstr>
      <vt:lpstr>Démo #2 En plus complexe, ça donne quoi?</vt:lpstr>
      <vt:lpstr>L’électronique au cours du temps</vt:lpstr>
      <vt:lpstr>La loi de Moore</vt:lpstr>
      <vt:lpstr>Démo #3 A la découverte des circuits intégrés</vt:lpstr>
      <vt:lpstr>Un ordinateur, beaucoup de composants…</vt:lpstr>
      <vt:lpstr>Challenge #3 Se retrouver dans un ordinateur</vt:lpstr>
      <vt:lpstr>L’autre face cachée de l’électronique…                                                        les déchets!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 DEkimpe</dc:creator>
  <cp:lastModifiedBy>Remi DEkimpe</cp:lastModifiedBy>
  <cp:revision>71</cp:revision>
  <dcterms:created xsi:type="dcterms:W3CDTF">2022-03-11T09:36:23Z</dcterms:created>
  <dcterms:modified xsi:type="dcterms:W3CDTF">2022-03-25T09:58:17Z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0x01010086115CDC65872F46A2EE6A69E83F8D59</vt:lpwstr>
  </property>
</Properties>
</file>